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3" r:id="rId3"/>
    <p:sldId id="344" r:id="rId4"/>
    <p:sldId id="345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7" r:id="rId13"/>
    <p:sldId id="358" r:id="rId14"/>
    <p:sldId id="359" r:id="rId15"/>
    <p:sldId id="2171" r:id="rId16"/>
    <p:sldId id="2172" r:id="rId17"/>
    <p:sldId id="2173" r:id="rId18"/>
    <p:sldId id="2174" r:id="rId19"/>
    <p:sldId id="2175" r:id="rId20"/>
    <p:sldId id="2523" r:id="rId21"/>
    <p:sldId id="2182" r:id="rId22"/>
    <p:sldId id="360" r:id="rId23"/>
    <p:sldId id="361" r:id="rId24"/>
    <p:sldId id="362" r:id="rId25"/>
    <p:sldId id="2183" r:id="rId26"/>
    <p:sldId id="2184" r:id="rId27"/>
    <p:sldId id="2185" r:id="rId28"/>
    <p:sldId id="2186" r:id="rId29"/>
    <p:sldId id="2187" r:id="rId30"/>
    <p:sldId id="2188" r:id="rId31"/>
    <p:sldId id="2189" r:id="rId32"/>
    <p:sldId id="2190" r:id="rId33"/>
    <p:sldId id="2524" r:id="rId34"/>
    <p:sldId id="363" r:id="rId35"/>
    <p:sldId id="364" r:id="rId36"/>
    <p:sldId id="365" r:id="rId37"/>
    <p:sldId id="366" r:id="rId38"/>
    <p:sldId id="367" r:id="rId39"/>
    <p:sldId id="2176" r:id="rId40"/>
    <p:sldId id="2177" r:id="rId41"/>
    <p:sldId id="2178" r:id="rId42"/>
    <p:sldId id="2179" r:id="rId43"/>
    <p:sldId id="2180" r:id="rId44"/>
    <p:sldId id="2181" r:id="rId45"/>
    <p:sldId id="2191" r:id="rId46"/>
    <p:sldId id="2192" r:id="rId47"/>
    <p:sldId id="2193" r:id="rId48"/>
    <p:sldId id="2522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10737C7-D468-4169-A407-E8CB0127DC66}">
          <p14:sldIdLst>
            <p14:sldId id="256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7"/>
            <p14:sldId id="358"/>
            <p14:sldId id="359"/>
            <p14:sldId id="2171"/>
            <p14:sldId id="2172"/>
            <p14:sldId id="2173"/>
            <p14:sldId id="2174"/>
            <p14:sldId id="2175"/>
            <p14:sldId id="2523"/>
            <p14:sldId id="2182"/>
            <p14:sldId id="360"/>
            <p14:sldId id="361"/>
            <p14:sldId id="362"/>
            <p14:sldId id="2183"/>
            <p14:sldId id="2184"/>
            <p14:sldId id="2185"/>
            <p14:sldId id="2186"/>
            <p14:sldId id="2187"/>
            <p14:sldId id="2188"/>
            <p14:sldId id="2189"/>
            <p14:sldId id="2190"/>
            <p14:sldId id="2524"/>
            <p14:sldId id="363"/>
            <p14:sldId id="364"/>
            <p14:sldId id="365"/>
            <p14:sldId id="366"/>
            <p14:sldId id="367"/>
            <p14:sldId id="2176"/>
            <p14:sldId id="2177"/>
            <p14:sldId id="2178"/>
            <p14:sldId id="2179"/>
            <p14:sldId id="2180"/>
            <p14:sldId id="2181"/>
            <p14:sldId id="2191"/>
            <p14:sldId id="2192"/>
            <p14:sldId id="2193"/>
            <p14:sldId id="25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7AF"/>
    <a:srgbClr val="5A7EA9"/>
    <a:srgbClr val="457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C8233-A25F-481B-8F2D-E4AD6FF64103}" v="1" dt="2023-02-26T09:21:23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6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23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05FC8233-A25F-481B-8F2D-E4AD6FF64103}"/>
    <pc:docChg chg="modSld">
      <pc:chgData name="이 호진" userId="e7b51f9e24c37788" providerId="LiveId" clId="{05FC8233-A25F-481B-8F2D-E4AD6FF64103}" dt="2023-02-26T09:22:01.560" v="41" actId="167"/>
      <pc:docMkLst>
        <pc:docMk/>
      </pc:docMkLst>
      <pc:sldChg chg="addSp modSp mod">
        <pc:chgData name="이 호진" userId="e7b51f9e24c37788" providerId="LiveId" clId="{05FC8233-A25F-481B-8F2D-E4AD6FF64103}" dt="2023-02-26T09:22:01.560" v="41" actId="167"/>
        <pc:sldMkLst>
          <pc:docMk/>
          <pc:sldMk cId="3030479519" sldId="256"/>
        </pc:sldMkLst>
        <pc:spChg chg="add mod">
          <ac:chgData name="이 호진" userId="e7b51f9e24c37788" providerId="LiveId" clId="{05FC8233-A25F-481B-8F2D-E4AD6FF64103}" dt="2023-02-26T09:21:40.367" v="37" actId="255"/>
          <ac:spMkLst>
            <pc:docMk/>
            <pc:sldMk cId="3030479519" sldId="256"/>
            <ac:spMk id="2" creationId="{08F241CE-C79E-92A4-4E90-BF891438E40D}"/>
          </ac:spMkLst>
        </pc:spChg>
        <pc:spChg chg="add mod ord">
          <ac:chgData name="이 호진" userId="e7b51f9e24c37788" providerId="LiveId" clId="{05FC8233-A25F-481B-8F2D-E4AD6FF64103}" dt="2023-02-26T09:22:01.560" v="41" actId="167"/>
          <ac:spMkLst>
            <pc:docMk/>
            <pc:sldMk cId="3030479519" sldId="256"/>
            <ac:spMk id="3" creationId="{C60A0898-4812-2FA1-6CC2-344A3D0A649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70569-47A2-15C4-2FCF-6F6C05342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C9201E-51E9-823B-87DA-C8F1306C1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3F49E0-12BB-ADED-C256-101DFC4D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F0A46-2A73-ED8B-E437-28E120C4A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0D3F1-9B95-BE3D-8040-9177FFE2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35500-5EDF-A1A6-F140-B258805F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6906D3-C306-BD01-7E4D-1974BCB45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DB812-AB6A-5AB2-F707-E299FC511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9F9BB-29EE-62EB-D727-91070833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70F6E-F316-E1F1-0DF3-F7268595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0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CD0376-14AF-1EB2-8031-362F1EAE73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4FFF21-7B27-30D5-11EC-80BC28C7C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9D9C58-568F-9807-BBAB-2591BC3D6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6149D-36E2-C093-5E6D-93E98812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99FA7-D6C8-AF66-47D1-F6C5B98A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4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661B8-7BD2-BEF0-4B54-E85F3BBC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4DCE6-0ACB-E39C-FF4C-0834DBCC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FBCEEB-8CF5-DA5A-2478-933D8ACF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CF6DC-9824-8EE6-A410-6140D342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BF799-3B30-3014-4950-7361D35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39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B4228-D2E2-1380-4542-7FA5491D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62D2E-1827-C1CF-B381-6AC41060E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4B93F-BD9F-2527-DB5A-BA9FBA180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A7BB3-06BE-7B30-FAB5-0ECE9B21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F1FEA-5D84-17A0-5505-1CFD23B5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455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B4CB5-3C14-24FF-CDEB-0BE2D2D1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B56899-BA28-400B-5616-BBE33372A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566874-8A76-E647-C986-BE0340156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428D95-AC6F-65BF-2062-1F2E9FAC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DFE5F-E1D5-9133-98AD-539DCB09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F99C7C-2600-22E2-6B26-8C8EA174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2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D11B0-D07B-976C-489F-DB27FF71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AD980-FB71-D091-0163-655B9BCF5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FA3AA-7DBE-5B87-D36A-163C80665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590E14-1497-794A-5F9A-67574838C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CA3A0F-D238-7DC8-D8E8-27A529FD0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B83FF7-E655-1697-1BC4-BC53A377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C942D7-DC1A-005D-638F-3B8658AD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BCEF31-1FDA-B0B1-2D13-B833B85CE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9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DDB70-2F43-7863-2981-68FB0DE6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048280-437D-F443-4468-1F2479D1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21DC1F-4AC9-FBA3-4136-E19A1D2B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C6B46A-38D6-2FA2-63A7-884A0CBE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8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AF48B4-857E-AAC9-83FB-867395B7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A877D0-03F8-F6A3-0264-D070E291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1F7075-ECE3-3408-AC37-B6B2CF52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6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25305-02D1-DC01-2B51-97F6595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698A1-7D43-F00C-0B6B-4780A9A2A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4C5F49-A75B-E708-A3B3-40E360284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874F1D-C054-09DA-1574-DAF40149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C8A8-09CE-68C5-43B7-DE5AD93C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39E618-299A-3E23-CFE8-4E6C9D6C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3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4A4C8-B92E-9E17-9DB3-A83C69F2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61BB1E-1B2E-9FF3-B302-E64910F6B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C8D773-9453-41E8-702E-958EEFCBC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60EBAB-6751-1D4A-A2D8-33D794D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C7C4F-923D-B777-865F-7C925C94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9B44B-173C-1253-5F68-992B7080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10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48DADE-237D-7C6B-AED1-9D05F2D5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606FCD-3DD3-029A-A5B3-82C3BE39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BCDD7-9F60-2055-ADEA-99E1A497B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F0891-E7E0-A316-B823-E6AFA99AC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74577-5092-FE37-0AF2-6A6EC7471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62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7" Type="http://schemas.openxmlformats.org/officeDocument/2006/relationships/image" Target="../media/image111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g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9D3D52E-794C-B718-10B7-A6611ABB5A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7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241CE-C79E-92A4-4E90-BF891438E40D}"/>
              </a:ext>
            </a:extLst>
          </p:cNvPr>
          <p:cNvSpPr txBox="1"/>
          <p:nvPr/>
        </p:nvSpPr>
        <p:spPr>
          <a:xfrm>
            <a:off x="571500" y="611478"/>
            <a:ext cx="91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웹페이지 구축을 위한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FB648-2FB9-2796-2AF3-5114BBCDBE13}"/>
              </a:ext>
            </a:extLst>
          </p:cNvPr>
          <p:cNvSpPr txBox="1"/>
          <p:nvPr/>
        </p:nvSpPr>
        <p:spPr>
          <a:xfrm>
            <a:off x="571500" y="10943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CSS3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B230C-A910-8E0D-9B3D-9E5F098DE686}"/>
              </a:ext>
            </a:extLst>
          </p:cNvPr>
          <p:cNvSpPr txBox="1"/>
          <p:nvPr/>
        </p:nvSpPr>
        <p:spPr>
          <a:xfrm>
            <a:off x="9949543" y="6341320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이호진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8581AD1-CEE6-1FE6-A60B-E3ED23992466}"/>
              </a:ext>
            </a:extLst>
          </p:cNvPr>
          <p:cNvCxnSpPr>
            <a:cxnSpLocks/>
          </p:cNvCxnSpPr>
          <p:nvPr/>
        </p:nvCxnSpPr>
        <p:spPr>
          <a:xfrm>
            <a:off x="48986" y="6193971"/>
            <a:ext cx="120015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B009D7-FAAE-543F-4829-4ABFE1D71F4D}"/>
              </a:ext>
            </a:extLst>
          </p:cNvPr>
          <p:cNvSpPr txBox="1"/>
          <p:nvPr/>
        </p:nvSpPr>
        <p:spPr>
          <a:xfrm>
            <a:off x="620485" y="280459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1471295" algn="l"/>
              </a:tabLst>
            </a:pPr>
            <a:r>
              <a:rPr lang="en-US" altLang="ko-KR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</a:t>
            </a:r>
            <a:r>
              <a:rPr lang="ko-KR" altLang="en-US" sz="3200" spc="27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</a:t>
            </a:r>
            <a:r>
              <a:rPr lang="ko-KR" altLang="en-US" sz="3200" spc="-66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200" b="1" spc="-2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기본개념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47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C1F60A-3AA2-D916-7FD6-42DDDE6CA45C}"/>
              </a:ext>
            </a:extLst>
          </p:cNvPr>
          <p:cNvSpPr txBox="1"/>
          <p:nvPr/>
        </p:nvSpPr>
        <p:spPr>
          <a:xfrm>
            <a:off x="578840" y="1290967"/>
            <a:ext cx="330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skew </a:t>
            </a:r>
            <a:r>
              <a:rPr lang="ko-KR" altLang="en-US" b="1"/>
              <a:t>함수</a:t>
            </a:r>
            <a:endParaRPr lang="en-US" altLang="ko-KR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699E49-8F79-6418-EC03-A9C20934CD1F}"/>
              </a:ext>
            </a:extLst>
          </p:cNvPr>
          <p:cNvSpPr/>
          <p:nvPr/>
        </p:nvSpPr>
        <p:spPr>
          <a:xfrm>
            <a:off x="413786" y="1981498"/>
            <a:ext cx="569958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.skewy:hover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skewy(15deg)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.skewxy:hover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skewy(30deg, 15deg)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=”origin”&gt;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=”skewx”&gt;&lt;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=”images/rose.jpg”&gt;&lt;/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=”origin”&gt;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=”skewy”&gt;&lt;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=”images/rose.jpg”&gt;&lt;/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=”origin”&gt;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=”skewxy”&gt;&lt;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=”images/rose.jpg”&gt;&lt;/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BB597C-20DB-A9E6-C023-CE98778AC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026" y="2183406"/>
            <a:ext cx="6412598" cy="227383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92C9AA0-74DE-9A35-8F5C-03D7997983F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0C83C1-0845-A2E3-9EA5-96E6E667668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10974-E77C-C3A0-22EF-136E3A0BF066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382271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변형과 관련된 속성들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6573FF-318A-9865-0731-4EADBED6F6C2}"/>
              </a:ext>
            </a:extLst>
          </p:cNvPr>
          <p:cNvSpPr txBox="1"/>
          <p:nvPr/>
        </p:nvSpPr>
        <p:spPr>
          <a:xfrm>
            <a:off x="578840" y="1290967"/>
            <a:ext cx="330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transform-origin </a:t>
            </a:r>
            <a:r>
              <a:rPr lang="ko-KR" altLang="en-US" b="1"/>
              <a:t>속성 </a:t>
            </a:r>
            <a:endParaRPr lang="en-US" altLang="ko-KR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246063-AF9C-8300-34F5-1B3E0987640C}"/>
              </a:ext>
            </a:extLst>
          </p:cNvPr>
          <p:cNvSpPr/>
          <p:nvPr/>
        </p:nvSpPr>
        <p:spPr>
          <a:xfrm>
            <a:off x="578840" y="1680824"/>
            <a:ext cx="567095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특정 지점을 변형의 기준으로 설정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0BBF7-E3D1-E3B1-42BC-AD0D8B7225EE}"/>
              </a:ext>
            </a:extLst>
          </p:cNvPr>
          <p:cNvSpPr/>
          <p:nvPr/>
        </p:nvSpPr>
        <p:spPr>
          <a:xfrm>
            <a:off x="6211364" y="1028996"/>
            <a:ext cx="545071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.rose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rotateZ(10deg)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.ltop .rose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transform-origin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left top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.rtop .rose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transform-origin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right top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.lbottom .rose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transform-origin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left bottom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.rbottom .rose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transform-origin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right bottom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=”origin”&gt;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=”ltop”&gt;&lt;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=”images/rose.jpg”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=”rose”&gt;&lt;/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=”origin”&gt;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=”rtop”&gt;&lt;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=”images/rose.jpg”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=”rose”&gt;&lt;/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=”origin”&gt;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=”lbottom”&gt;&lt;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=”images/rose.jpg”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=”rose”&gt;&lt;/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=”origin”&gt;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=”rbottom”&gt;&lt;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=”images/rose.jpg”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=”rose”&gt;&lt;/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920C6D-C100-B059-4562-6BB51A141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" y="2252373"/>
            <a:ext cx="5186494" cy="3693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A6AD09-125D-4520-0AD3-C58147278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41"/>
          <a:stretch/>
        </p:blipFill>
        <p:spPr>
          <a:xfrm>
            <a:off x="418461" y="2776157"/>
            <a:ext cx="5613224" cy="12194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9193FD-8907-1F70-63ED-C9E0C0286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245" y="4939588"/>
            <a:ext cx="4822347" cy="1522463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B5D6A8-143A-C1B7-9CF9-91264177B97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399D9D-D341-433D-71A6-CA2790FEA18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BC4685-7105-F66E-14A9-8C6798C60E86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02110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변형과 관련된 속성들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073870-15D8-D7F5-A782-DC6E7C222626}"/>
              </a:ext>
            </a:extLst>
          </p:cNvPr>
          <p:cNvSpPr txBox="1"/>
          <p:nvPr/>
        </p:nvSpPr>
        <p:spPr>
          <a:xfrm>
            <a:off x="578840" y="1290967"/>
            <a:ext cx="461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perspective </a:t>
            </a:r>
            <a:r>
              <a:rPr lang="ko-KR" altLang="en-US" b="1"/>
              <a:t>속성 </a:t>
            </a:r>
            <a:endParaRPr lang="en-US" altLang="ko-KR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54F164-6273-248B-3A4A-59536A0B50AC}"/>
              </a:ext>
            </a:extLst>
          </p:cNvPr>
          <p:cNvSpPr/>
          <p:nvPr/>
        </p:nvSpPr>
        <p:spPr>
          <a:xfrm>
            <a:off x="578840" y="1680824"/>
            <a:ext cx="54528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원근감을 갖게 함</a:t>
            </a:r>
            <a:r>
              <a:rPr lang="en-US" altLang="ko-KR" sz="14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속성 값은 </a:t>
            </a:r>
            <a:r>
              <a:rPr lang="en-US" altLang="ko-KR" sz="1400">
                <a:latin typeface="+mn-ea"/>
              </a:rPr>
              <a:t>0</a:t>
            </a:r>
            <a:r>
              <a:rPr lang="ko-KR" altLang="en-US" sz="1400">
                <a:latin typeface="+mn-ea"/>
              </a:rPr>
              <a:t>보다 커야 하며 값이 클수록 사용자로부터 멀어짐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A3A0B4-A61C-A508-E9A9-9A28FBEF9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" y="2530546"/>
            <a:ext cx="2667699" cy="3351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813E84-3101-9C56-708A-EA0F96506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312"/>
          <a:stretch/>
        </p:blipFill>
        <p:spPr>
          <a:xfrm>
            <a:off x="645953" y="2976776"/>
            <a:ext cx="5058562" cy="894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8E693E-1ACD-DADF-24AE-C62151840246}"/>
              </a:ext>
            </a:extLst>
          </p:cNvPr>
          <p:cNvSpPr txBox="1"/>
          <p:nvPr/>
        </p:nvSpPr>
        <p:spPr>
          <a:xfrm>
            <a:off x="6406750" y="1311492"/>
            <a:ext cx="461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perspective-origin </a:t>
            </a:r>
            <a:r>
              <a:rPr lang="ko-KR" altLang="en-US" b="1"/>
              <a:t>속성 </a:t>
            </a:r>
            <a:endParaRPr lang="en-US" altLang="ko-KR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7E8ABC-D833-2D25-39B5-1D9EBA65126E}"/>
              </a:ext>
            </a:extLst>
          </p:cNvPr>
          <p:cNvSpPr/>
          <p:nvPr/>
        </p:nvSpPr>
        <p:spPr>
          <a:xfrm>
            <a:off x="6358855" y="1894562"/>
            <a:ext cx="54528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입체적으로 표현할 요소의 아랫부분</a:t>
            </a:r>
            <a:r>
              <a:rPr lang="en-US" altLang="ko-KR" sz="1400">
                <a:latin typeface="+mn-ea"/>
              </a:rPr>
              <a:t>(bottom) </a:t>
            </a:r>
            <a:r>
              <a:rPr lang="ko-KR" altLang="en-US" sz="1400">
                <a:latin typeface="+mn-ea"/>
              </a:rPr>
              <a:t>위치 지정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좀더 높은 곳에서 원근을 조절하는 듯한 느낌을 갖게 함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BFB6D1-0491-3019-4E86-7B5C24895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67" y="2742719"/>
            <a:ext cx="3640822" cy="3021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DEC843-7EEE-E5DE-464A-437DBD55B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027" y="3208184"/>
            <a:ext cx="5497643" cy="1325543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7A2F004-4997-6F2E-7560-8A3A8CE23C52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C31E37-71D8-23C5-CDB0-DBEA0EAC005D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765F1E-86CF-0BCA-0CEB-539C68F545A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856757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변형과 관련된 속성들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B3C20-43F7-837A-7950-A9E23D41C065}"/>
              </a:ext>
            </a:extLst>
          </p:cNvPr>
          <p:cNvSpPr txBox="1"/>
          <p:nvPr/>
        </p:nvSpPr>
        <p:spPr>
          <a:xfrm>
            <a:off x="578840" y="1290967"/>
            <a:ext cx="461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transform-style </a:t>
            </a:r>
            <a:r>
              <a:rPr lang="ko-KR" altLang="en-US" b="1"/>
              <a:t>속성 </a:t>
            </a:r>
            <a:endParaRPr lang="en-US" altLang="ko-KR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FF2D62-497E-27C9-196E-9BF769BD6E45}"/>
              </a:ext>
            </a:extLst>
          </p:cNvPr>
          <p:cNvSpPr/>
          <p:nvPr/>
        </p:nvSpPr>
        <p:spPr>
          <a:xfrm>
            <a:off x="578840" y="1680824"/>
            <a:ext cx="545284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부모 요소에 적용한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변형을 하위 요소에도 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013922-E155-A170-E1A2-24B6D306C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58" y="2196338"/>
            <a:ext cx="3761808" cy="17488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0167953-9704-10A2-E510-43467BB01280}"/>
              </a:ext>
            </a:extLst>
          </p:cNvPr>
          <p:cNvSpPr/>
          <p:nvPr/>
        </p:nvSpPr>
        <p:spPr>
          <a:xfrm>
            <a:off x="6422502" y="1639601"/>
            <a:ext cx="476002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.box1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#82cbd8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rotateY(45deg)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.box2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#0d6097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transform-origin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left top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rotateX(45deg)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#tr-style1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transform-style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flat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#tr-style2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transform-style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preserve-3d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=”container”&gt;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=”box1”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=”tr-style1”&gt;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=”box2”&gt;&lt;/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=”container”&gt;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=”box1”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=”tr-style2”&gt;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=”box2”&gt;&lt;/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8569AC-E026-B41B-B6FF-3E2BC103C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042" y="4648476"/>
            <a:ext cx="2924088" cy="1476239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68BB83F-08FC-358F-DC6A-79136AE5C0D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625FEF-1C43-1A8D-8DE1-5306BD5DEEB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023DB-76A0-BCB8-97E2-31BDA058E58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681203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변형과 관련된 속성들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8307DF-2C79-FAF3-FD5B-D130BA60446E}"/>
              </a:ext>
            </a:extLst>
          </p:cNvPr>
          <p:cNvSpPr/>
          <p:nvPr/>
        </p:nvSpPr>
        <p:spPr>
          <a:xfrm>
            <a:off x="453006" y="4102217"/>
            <a:ext cx="4848836" cy="21036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319762-1981-D847-E33C-F2DB2D5C154C}"/>
              </a:ext>
            </a:extLst>
          </p:cNvPr>
          <p:cNvSpPr txBox="1"/>
          <p:nvPr/>
        </p:nvSpPr>
        <p:spPr>
          <a:xfrm>
            <a:off x="578840" y="1290967"/>
            <a:ext cx="461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backface-visibility </a:t>
            </a:r>
            <a:r>
              <a:rPr lang="ko-KR" altLang="en-US" b="1"/>
              <a:t>속성 </a:t>
            </a:r>
            <a:endParaRPr lang="en-US" altLang="ko-KR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E2EBB6-6663-5672-6529-D65B68B86BC3}"/>
              </a:ext>
            </a:extLst>
          </p:cNvPr>
          <p:cNvSpPr/>
          <p:nvPr/>
        </p:nvSpPr>
        <p:spPr>
          <a:xfrm>
            <a:off x="578840" y="1680824"/>
            <a:ext cx="545284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요소의 뒷면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즉 반대쪽 면을 표시할 것인지 결정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AD3F64-E7EA-878E-8BA1-F8D43F442A78}"/>
              </a:ext>
            </a:extLst>
          </p:cNvPr>
          <p:cNvSpPr/>
          <p:nvPr/>
        </p:nvSpPr>
        <p:spPr>
          <a:xfrm>
            <a:off x="6422502" y="1639601"/>
            <a:ext cx="47600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.box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#82cbd8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rotateY(135deg)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#back1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backface-visibility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hidden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#back2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backface-visibility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visible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=”container”&gt;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=”box”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=”back1”&gt;&lt;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BACK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=”container”&gt;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=”box”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=”back2”&gt;&lt;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BACK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1A97DB-EF83-8D7C-7114-9C7E5AAD5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" y="2096322"/>
            <a:ext cx="3942832" cy="17290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FBF802-FE92-9271-88E3-4A3B9DB6B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146" y="4681556"/>
            <a:ext cx="2609510" cy="15243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24D437-1DA0-EEBA-A8F7-D41AAF3F1580}"/>
              </a:ext>
            </a:extLst>
          </p:cNvPr>
          <p:cNvSpPr txBox="1"/>
          <p:nvPr/>
        </p:nvSpPr>
        <p:spPr>
          <a:xfrm>
            <a:off x="578840" y="4214773"/>
            <a:ext cx="4613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두 개 이상의 변형 동시에 사용하려면</a:t>
            </a:r>
            <a:endParaRPr lang="en-US" altLang="ko-KR" sz="14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07AD73-B534-6F9D-E0AE-D3F86759B2BE}"/>
              </a:ext>
            </a:extLst>
          </p:cNvPr>
          <p:cNvSpPr/>
          <p:nvPr/>
        </p:nvSpPr>
        <p:spPr>
          <a:xfrm>
            <a:off x="578840" y="4494613"/>
            <a:ext cx="545284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+mn-ea"/>
              </a:rPr>
              <a:t>transform </a:t>
            </a:r>
            <a:r>
              <a:rPr lang="ko-KR" altLang="en-US" sz="1400">
                <a:latin typeface="+mn-ea"/>
              </a:rPr>
              <a:t>속성에 변형 함수를 나열함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86E5F4-EC46-2E42-B156-3C9094BE30E8}"/>
              </a:ext>
            </a:extLst>
          </p:cNvPr>
          <p:cNvSpPr/>
          <p:nvPr/>
        </p:nvSpPr>
        <p:spPr>
          <a:xfrm>
            <a:off x="578839" y="5097279"/>
            <a:ext cx="545284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예</a:t>
            </a:r>
            <a:r>
              <a:rPr lang="en-US" altLang="ko-KR" sz="1200">
                <a:latin typeface="+mn-ea"/>
              </a:rPr>
              <a:t>) </a:t>
            </a:r>
            <a:r>
              <a:rPr lang="ko-KR" altLang="en-US" sz="1200">
                <a:latin typeface="+mn-ea"/>
              </a:rPr>
              <a:t>크기를 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배 확대하면서 </a:t>
            </a:r>
            <a:r>
              <a:rPr lang="en-US" altLang="ko-KR" sz="1200">
                <a:latin typeface="+mn-ea"/>
              </a:rPr>
              <a:t>x </a:t>
            </a:r>
            <a:r>
              <a:rPr lang="ko-KR" altLang="en-US" sz="1200">
                <a:latin typeface="+mn-ea"/>
              </a:rPr>
              <a:t>축 기준으로 </a:t>
            </a:r>
            <a:r>
              <a:rPr lang="en-US" altLang="ko-KR" sz="1200">
                <a:latin typeface="+mn-ea"/>
              </a:rPr>
              <a:t>180</a:t>
            </a:r>
            <a:r>
              <a:rPr lang="ko-KR" altLang="en-US" sz="1200">
                <a:latin typeface="+mn-ea"/>
              </a:rPr>
              <a:t>도 회전</a:t>
            </a:r>
            <a:r>
              <a:rPr lang="en-US" altLang="ko-KR" sz="1200">
                <a:latin typeface="+mn-ea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99CC27-C6C4-FA55-1FCE-FC400BD822AE}"/>
              </a:ext>
            </a:extLst>
          </p:cNvPr>
          <p:cNvSpPr/>
          <p:nvPr/>
        </p:nvSpPr>
        <p:spPr>
          <a:xfrm>
            <a:off x="620784" y="5443227"/>
            <a:ext cx="44165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scale(2) perspective(120px) rotateX(180deg)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ko-KR" altLang="en-US" sz="320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85024A-D59B-46D0-155D-9A69C38556F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BE7ED2A-410D-4AB3-7064-45AD189295A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140C2-EE1D-ADF0-B0D4-1BC5D54DC620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63466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변형 속성 기본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937317-4D44-CA67-2C9B-DAEE05879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049379"/>
            <a:ext cx="5631180" cy="29413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48D9E8-9658-FCD0-43A5-891EF927B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6" y="3929699"/>
            <a:ext cx="5631180" cy="1485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4D0E49-276A-9CF2-DD9F-FDA43A5C6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60" y="1049379"/>
            <a:ext cx="5631180" cy="16840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0D3C65-0A79-25B5-FD1C-BE63A0817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60" y="2609962"/>
            <a:ext cx="5631180" cy="12877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876FC3-2135-A617-71DC-7F800A930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60" y="3878638"/>
            <a:ext cx="5631180" cy="78486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757FB33A-902D-AD63-D7DA-CAB543783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5517232"/>
            <a:ext cx="104775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F3138058-3079-B45E-2845-437C7C99A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237" y="4450432"/>
            <a:ext cx="1571625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41E7F41-FA8D-1FC9-0335-329081673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389" y="3621757"/>
            <a:ext cx="1971675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E8CC47-C2D9-EA3E-58B3-2DD7BD600B1A}"/>
              </a:ext>
            </a:extLst>
          </p:cNvPr>
          <p:cNvSpPr txBox="1"/>
          <p:nvPr/>
        </p:nvSpPr>
        <p:spPr>
          <a:xfrm>
            <a:off x="382960" y="5442043"/>
            <a:ext cx="558358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 구성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스타일 사용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hover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상태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선택자와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active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상태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마우스를 올리면 곧바로 크기가 변경되고 클릭하면 곧바로 색 변경됨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transition-duration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사용으로 변형 속성 제공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우측 이미지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서서히 변경</a:t>
            </a:r>
          </a:p>
        </p:txBody>
      </p:sp>
    </p:spTree>
    <p:extLst>
      <p:ext uri="{BB962C8B-B14F-4D97-AF65-F5344CB8AC3E}">
        <p14:creationId xmlns:p14="http://schemas.microsoft.com/office/powerpoint/2010/main" val="4183724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변형 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2908E7-B268-A911-A25B-7517045D1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75" y="962381"/>
            <a:ext cx="2755352" cy="19065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2D3A40-6891-6DC6-55DA-8866A31B5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75" y="2767444"/>
            <a:ext cx="2755352" cy="15898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B0FF2E-8E4C-3DC8-845B-D1BC1E3B6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75" y="4293096"/>
            <a:ext cx="2755352" cy="248298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BBA7019-0AC2-8AB0-7FD3-00813242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547" y="962381"/>
            <a:ext cx="4464496" cy="245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0DE4774-7E92-3AA9-7EAB-A70757528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055447"/>
              </p:ext>
            </p:extLst>
          </p:nvPr>
        </p:nvGraphicFramePr>
        <p:xfrm>
          <a:off x="4223792" y="3861048"/>
          <a:ext cx="7623944" cy="24410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11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1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6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속성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transition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모든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transition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속성을 한 번에 사용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transition-delay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이벤트 발생 후 몇 초 후에 재생할지 지정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transition-duration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몇 초 동안 재생할지 지정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transition-property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어떤 속성을 변형할지 지정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transition-timing-function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수치 변형 함수를 지정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523102D-B61E-8864-AC28-DC3D88EEB768}"/>
              </a:ext>
            </a:extLst>
          </p:cNvPr>
          <p:cNvSpPr txBox="1"/>
          <p:nvPr/>
        </p:nvSpPr>
        <p:spPr>
          <a:xfrm>
            <a:off x="4151784" y="1606959"/>
            <a:ext cx="30684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body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구성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각각의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.bar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변형 속성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transition-duration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사용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</a:t>
            </a:r>
            <a:br>
              <a:rPr lang="en-US" altLang="ko-KR" sz="1400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#graph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마우스 올릴 경우</a:t>
            </a:r>
            <a:br>
              <a:rPr lang="en-US" altLang="ko-KR" sz="1400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초 동안 애니메이션 작동</a:t>
            </a:r>
          </a:p>
        </p:txBody>
      </p:sp>
    </p:spTree>
    <p:extLst>
      <p:ext uri="{BB962C8B-B14F-4D97-AF65-F5344CB8AC3E}">
        <p14:creationId xmlns:p14="http://schemas.microsoft.com/office/powerpoint/2010/main" val="926254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99694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변형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transition-delay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DE2253-9AF0-6FFB-93DF-8F1FB20D3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992630"/>
            <a:ext cx="4754880" cy="2872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3E7524-8B83-062D-F3F3-A96217AE9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392" y="1992630"/>
            <a:ext cx="3977881" cy="287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C1DA89-28A2-35B9-928A-CC0CF57BC8DE}"/>
              </a:ext>
            </a:extLst>
          </p:cNvPr>
          <p:cNvSpPr txBox="1"/>
          <p:nvPr/>
        </p:nvSpPr>
        <p:spPr>
          <a:xfrm>
            <a:off x="2032227" y="5301208"/>
            <a:ext cx="81275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transition-delay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이벤트가 발생하고 몇 초 동안 기다린 후 애니메이션이 작동할지 지정하는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애니메이션이 느린 속도에서 빠른 속도로 진행함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수치 변형 함수를 바꾸고 싶으면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transition-timing-function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200CF91-6A73-3B07-5701-C8314EC5A47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59389A-31BE-3C5B-A765-1A7DE204E82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E9702-6B9F-9FAF-80DB-F87F9314EF66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195273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113465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변형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transition-timing-function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FE3E67-CEA4-5BBC-48C8-A79CBC9B2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885751"/>
            <a:ext cx="4053840" cy="2362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0DA32D-2909-F563-FDEF-F0993B6C8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4146971"/>
            <a:ext cx="4053840" cy="73152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3907E4C-62D9-F80B-9BAF-9810FAB53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885751"/>
            <a:ext cx="4464496" cy="322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EE67BE-C364-5703-DF08-191DA7FCDA32}"/>
              </a:ext>
            </a:extLst>
          </p:cNvPr>
          <p:cNvSpPr txBox="1"/>
          <p:nvPr/>
        </p:nvSpPr>
        <p:spPr>
          <a:xfrm>
            <a:off x="3421229" y="5301208"/>
            <a:ext cx="5349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 코드 입력 후 출력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각각 다른 변형 함수를 가진 바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(Bar)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생성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F004DE7-1C94-196F-C39D-3CCF045CB7C3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5F095A-CDF7-4668-D5E2-35DF0EDB23A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340F0-4BA7-1A35-EA5C-0DA1C9CC298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96506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113465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변형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transition-property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565EEC-87ED-6254-29D6-875E29C4D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398271"/>
            <a:ext cx="3558520" cy="5017769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4B0DB0B-4FE5-89CE-6C85-FBE6C5738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9" y="1398271"/>
            <a:ext cx="5544616" cy="3887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57AA7A-CF1D-A239-F6CC-5FB510CF5FDB}"/>
              </a:ext>
            </a:extLst>
          </p:cNvPr>
          <p:cNvSpPr txBox="1"/>
          <p:nvPr/>
        </p:nvSpPr>
        <p:spPr>
          <a:xfrm>
            <a:off x="4367809" y="5517232"/>
            <a:ext cx="7406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각각의 속성에 다른 형태의 애니메이션을 적용하고 싶을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transition-property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CSS3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변형 속성은 기본 설정으로 변환 가능한 모든 스타일 속성에 애니메이션 적용이 가능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F9D0174-0B12-6249-12CC-C958606B2A2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518636-432B-1A56-6D57-4FEBC2382AF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DC049-140B-A580-05AF-026CD59E7A80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294213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변형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55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트랜지션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89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113465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변환이란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6F82A3-F3A6-6C1E-1966-7EAEEBA6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1644388"/>
            <a:ext cx="5904656" cy="3663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B5CFF1-CE28-A917-7645-57530D53C718}"/>
              </a:ext>
            </a:extLst>
          </p:cNvPr>
          <p:cNvSpPr txBox="1"/>
          <p:nvPr/>
        </p:nvSpPr>
        <p:spPr>
          <a:xfrm>
            <a:off x="1697327" y="5475240"/>
            <a:ext cx="8797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HTML5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에서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차원을 구현하는 방법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가지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1.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자바스크립트를 사용한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WebGL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/ 2. CSS3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사용한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차원 변환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impress.js: HTML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을 사용해 프레젠테이션을 만들 수 있게 해주는 플러그인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(https://impress.js.org)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62500A0-8169-93E3-EDD4-AF36B12A9B51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E634AD-D98E-A8E9-E1C0-8E6B0E7E975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98C6DC-FCDD-7742-743D-6C32A283C2F6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14566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트랜지션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A8540B-B6BC-CB2B-7C29-3270CB60D9F4}"/>
              </a:ext>
            </a:extLst>
          </p:cNvPr>
          <p:cNvSpPr txBox="1"/>
          <p:nvPr/>
        </p:nvSpPr>
        <p:spPr>
          <a:xfrm>
            <a:off x="578840" y="1290967"/>
            <a:ext cx="461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트랜지션이란</a:t>
            </a:r>
            <a:endParaRPr lang="en-US" altLang="ko-KR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8DE9A5-1D32-9F78-2209-0B266F5A2232}"/>
              </a:ext>
            </a:extLst>
          </p:cNvPr>
          <p:cNvSpPr/>
          <p:nvPr/>
        </p:nvSpPr>
        <p:spPr>
          <a:xfrm>
            <a:off x="578840" y="1680824"/>
            <a:ext cx="545284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웹 요소의 스타일 속성이 조금씩 자연스럽게 바뀌는 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324BDC-71CC-0EA0-ABD6-4A079312E228}"/>
              </a:ext>
            </a:extLst>
          </p:cNvPr>
          <p:cNvSpPr/>
          <p:nvPr/>
        </p:nvSpPr>
        <p:spPr>
          <a:xfrm>
            <a:off x="578840" y="2462145"/>
            <a:ext cx="5327010" cy="695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TDc_SSiMyungJo_120_OTF"/>
              </a:rPr>
              <a:t>예</a:t>
            </a:r>
            <a:r>
              <a:rPr lang="en-US" altLang="ko-KR" sz="1400">
                <a:latin typeface="TDc_SSiMyungJo_120_OTF"/>
              </a:rPr>
              <a:t>) </a:t>
            </a:r>
            <a:r>
              <a:rPr lang="ko-KR" altLang="en-US" sz="1400">
                <a:latin typeface="TDc_SSiMyungJo_120_OTF"/>
              </a:rPr>
              <a:t>하늘색 도형 위로 마우스를 올려놓으면 도형이 하늘색에서 파란색으로 바뀌고 마우스를 치우면 원래 배경 색으로 되돌아감</a:t>
            </a:r>
            <a:r>
              <a:rPr lang="en-US" altLang="ko-KR" sz="1400">
                <a:latin typeface="TDc_SSiMyungJo_120_OTF"/>
              </a:rPr>
              <a:t>.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84860D-4153-005C-4ADB-5EF98502E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04" y="3224301"/>
            <a:ext cx="2399532" cy="11463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17729E9-D1B0-751A-D5D6-F3D164F9B76A}"/>
              </a:ext>
            </a:extLst>
          </p:cNvPr>
          <p:cNvSpPr/>
          <p:nvPr/>
        </p:nvSpPr>
        <p:spPr>
          <a:xfrm>
            <a:off x="578840" y="4546796"/>
            <a:ext cx="53270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TDc_SSiMyungJo_120_OTF"/>
              </a:rPr>
              <a:t>예</a:t>
            </a:r>
            <a:r>
              <a:rPr lang="en-US" altLang="ko-KR" sz="1400">
                <a:latin typeface="TDc_SSiMyungJo_120_OTF"/>
              </a:rPr>
              <a:t>) </a:t>
            </a:r>
            <a:r>
              <a:rPr lang="ko-KR" altLang="en-US" sz="1400">
                <a:latin typeface="TDc_SSiMyungJo_120_OTF"/>
              </a:rPr>
              <a:t>도형 위로 마우스를 올려놓으면 사각형의 테두리와 테두리색이 바뀌고 마우스를 치우면 원래 스타일로 되돌아감</a:t>
            </a:r>
            <a:r>
              <a:rPr lang="en-US" altLang="ko-KR" sz="1400">
                <a:latin typeface="TDc_SSiMyungJo_120_OTF"/>
              </a:rPr>
              <a:t>.</a:t>
            </a:r>
            <a:endParaRPr lang="ko-KR" altLang="en-US" sz="1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704872-9CF7-395D-1265-BFFA2ADD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68" y="5443708"/>
            <a:ext cx="2230204" cy="104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A1044A-F16C-BFD0-159E-1000F9ABF776}"/>
              </a:ext>
            </a:extLst>
          </p:cNvPr>
          <p:cNvSpPr txBox="1"/>
          <p:nvPr/>
        </p:nvSpPr>
        <p:spPr>
          <a:xfrm>
            <a:off x="6327140" y="1580796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트랜지션의 속성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942D81-E661-2BA8-0DC0-1F21B89D6D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98"/>
          <a:stretch/>
        </p:blipFill>
        <p:spPr>
          <a:xfrm>
            <a:off x="6327140" y="2096322"/>
            <a:ext cx="5560060" cy="1998947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4E88A0B-1054-183E-9963-CA5DFD6343E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C66B4D-1963-6183-1CAB-E698EC323C3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47D42B-4D82-D739-56D6-E403F33B0D2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07803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트랜지션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006B0E-CD1F-FC3B-475A-78532215B77D}"/>
              </a:ext>
            </a:extLst>
          </p:cNvPr>
          <p:cNvSpPr txBox="1"/>
          <p:nvPr/>
        </p:nvSpPr>
        <p:spPr>
          <a:xfrm>
            <a:off x="578840" y="1290967"/>
            <a:ext cx="461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transition-property </a:t>
            </a:r>
            <a:r>
              <a:rPr lang="ko-KR" altLang="en-US" b="1"/>
              <a:t>속성</a:t>
            </a:r>
            <a:endParaRPr lang="en-US" altLang="ko-KR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74489E-F153-972C-7992-2B303CE09A94}"/>
              </a:ext>
            </a:extLst>
          </p:cNvPr>
          <p:cNvSpPr/>
          <p:nvPr/>
        </p:nvSpPr>
        <p:spPr>
          <a:xfrm>
            <a:off x="578840" y="1680824"/>
            <a:ext cx="54528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트랜지션을 적용할 속성 선택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이 속성을 지정하지 않으면 모든 속성이 트랜지션 대상이 됨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059FD5-6612-E696-7AA1-8E6DFC76D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" y="2566245"/>
            <a:ext cx="4152551" cy="3194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77553F-C4A7-A26A-B50A-399A83772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07" y="3067142"/>
            <a:ext cx="5988909" cy="1615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0889AC-F6C4-9E00-3E98-456E49F55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07" y="4913859"/>
            <a:ext cx="5500099" cy="833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9386E6-0567-0968-1E03-02085FD5F6ED}"/>
              </a:ext>
            </a:extLst>
          </p:cNvPr>
          <p:cNvSpPr txBox="1"/>
          <p:nvPr/>
        </p:nvSpPr>
        <p:spPr>
          <a:xfrm>
            <a:off x="6520495" y="1290967"/>
            <a:ext cx="461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transition-duration </a:t>
            </a:r>
            <a:r>
              <a:rPr lang="ko-KR" altLang="en-US" b="1"/>
              <a:t>속성</a:t>
            </a:r>
            <a:endParaRPr lang="en-US" altLang="ko-KR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550531-CF74-F617-B3CB-AEF532551AB8}"/>
              </a:ext>
            </a:extLst>
          </p:cNvPr>
          <p:cNvSpPr/>
          <p:nvPr/>
        </p:nvSpPr>
        <p:spPr>
          <a:xfrm>
            <a:off x="6520495" y="1680824"/>
            <a:ext cx="545284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트랜지션 진행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시간 지정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시간 단위는 초</a:t>
            </a:r>
            <a:r>
              <a:rPr lang="en-US" altLang="ko-KR" sz="1400">
                <a:latin typeface="+mn-ea"/>
              </a:rPr>
              <a:t>(seconds) </a:t>
            </a:r>
            <a:r>
              <a:rPr lang="ko-KR" altLang="en-US" sz="1400">
                <a:latin typeface="+mn-ea"/>
              </a:rPr>
              <a:t>또는 밀리초</a:t>
            </a:r>
            <a:r>
              <a:rPr lang="en-US" altLang="ko-KR" sz="1400">
                <a:latin typeface="+mn-ea"/>
              </a:rPr>
              <a:t>(milliseconds)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트랜지션이 여러 개라면 쉼표</a:t>
            </a:r>
            <a:r>
              <a:rPr lang="en-US" altLang="ko-KR" sz="1400">
                <a:latin typeface="+mn-ea"/>
              </a:rPr>
              <a:t>(,)</a:t>
            </a:r>
            <a:r>
              <a:rPr lang="ko-KR" altLang="en-US" sz="1400">
                <a:latin typeface="+mn-ea"/>
              </a:rPr>
              <a:t>로 구분해 진행 시간 지정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0FDE9-A8AB-1770-66E5-A50FE4C4C66D}"/>
              </a:ext>
            </a:extLst>
          </p:cNvPr>
          <p:cNvSpPr/>
          <p:nvPr/>
        </p:nvSpPr>
        <p:spPr>
          <a:xfrm>
            <a:off x="7102132" y="2791804"/>
            <a:ext cx="40323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.tr1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background-color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1px solid black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transition-property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transition-duration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2s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1s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.tr1:hover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200px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120px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32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2C2309-B832-F5F0-315A-D7371EF46E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057"/>
          <a:stretch/>
        </p:blipFill>
        <p:spPr>
          <a:xfrm>
            <a:off x="8271544" y="5100384"/>
            <a:ext cx="3539673" cy="1073913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9FB3CD4-0EBA-65F9-1E9F-6CF3A4FB8A8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2438214-041D-787A-F4F7-EF30C35DF5B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AF2EC-75CC-F2E3-5FC2-9DC77528C7B5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137306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트랜지션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E75BE-F3E0-8E39-E5DA-3D04C1F0E83E}"/>
              </a:ext>
            </a:extLst>
          </p:cNvPr>
          <p:cNvSpPr txBox="1"/>
          <p:nvPr/>
        </p:nvSpPr>
        <p:spPr>
          <a:xfrm>
            <a:off x="578840" y="1290967"/>
            <a:ext cx="461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transition-timing-function </a:t>
            </a:r>
            <a:r>
              <a:rPr lang="ko-KR" altLang="en-US" b="1"/>
              <a:t>속성</a:t>
            </a:r>
            <a:endParaRPr lang="en-US" altLang="ko-KR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514D05-28CF-4D9B-C0BF-77799338595E}"/>
              </a:ext>
            </a:extLst>
          </p:cNvPr>
          <p:cNvSpPr/>
          <p:nvPr/>
        </p:nvSpPr>
        <p:spPr>
          <a:xfrm>
            <a:off x="578840" y="1680824"/>
            <a:ext cx="545284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트랜지션의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시작과 중간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끝에서의 속도 지정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7492BC-835A-3AEF-3400-DBE101F76462}"/>
              </a:ext>
            </a:extLst>
          </p:cNvPr>
          <p:cNvSpPr txBox="1"/>
          <p:nvPr/>
        </p:nvSpPr>
        <p:spPr>
          <a:xfrm>
            <a:off x="6520495" y="1290967"/>
            <a:ext cx="461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transition-delay </a:t>
            </a:r>
            <a:r>
              <a:rPr lang="ko-KR" altLang="en-US" b="1"/>
              <a:t>속성</a:t>
            </a:r>
            <a:endParaRPr lang="en-US" altLang="ko-KR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DF4028-5EFC-C0F5-1F09-8BA8D6251ABC}"/>
              </a:ext>
            </a:extLst>
          </p:cNvPr>
          <p:cNvSpPr/>
          <p:nvPr/>
        </p:nvSpPr>
        <p:spPr>
          <a:xfrm>
            <a:off x="6520495" y="1680824"/>
            <a:ext cx="54528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트랜지션이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언제부터 시작될지 지연 시간 지정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시간 단위는 초</a:t>
            </a:r>
            <a:r>
              <a:rPr lang="en-US" altLang="ko-KR" sz="1400">
                <a:latin typeface="+mn-ea"/>
              </a:rPr>
              <a:t>(seconds) </a:t>
            </a:r>
            <a:r>
              <a:rPr lang="ko-KR" altLang="en-US" sz="1400">
                <a:latin typeface="+mn-ea"/>
              </a:rPr>
              <a:t>또는 밀리초</a:t>
            </a:r>
            <a:r>
              <a:rPr lang="en-US" altLang="ko-KR" sz="1400">
                <a:latin typeface="+mn-ea"/>
              </a:rPr>
              <a:t>(milliseconds). </a:t>
            </a:r>
            <a:r>
              <a:rPr lang="ko-KR" altLang="en-US" sz="1400">
                <a:latin typeface="+mn-ea"/>
              </a:rPr>
              <a:t>기본값</a:t>
            </a:r>
            <a:r>
              <a:rPr lang="en-US" altLang="ko-KR" sz="1400">
                <a:latin typeface="+mn-ea"/>
              </a:rPr>
              <a:t> 0</a:t>
            </a:r>
            <a:endParaRPr lang="ko-KR" altLang="en-US" sz="140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724BD8-6013-7927-F399-2D316BE3219C}"/>
              </a:ext>
            </a:extLst>
          </p:cNvPr>
          <p:cNvSpPr/>
          <p:nvPr/>
        </p:nvSpPr>
        <p:spPr>
          <a:xfrm>
            <a:off x="6844826" y="2643099"/>
            <a:ext cx="40323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#no-delay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transition-duration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3s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#delay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transition-duration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3s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transition-delay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1s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3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060107-86D6-3B46-FF7A-276C1D664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08" y="2196853"/>
            <a:ext cx="5181556" cy="545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30339A-9D9E-C9AA-B903-18487F61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34" y="2884797"/>
            <a:ext cx="5849704" cy="2021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C9C156-B44E-244E-4233-7CC136345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95" y="5172050"/>
            <a:ext cx="2683767" cy="2974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20AAC1-56A2-5995-421B-9689F3854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457" y="4792224"/>
            <a:ext cx="5718781" cy="1057062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AC44071-CD05-A9A9-0164-D8EE3B3508E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961084C-14BC-524F-835B-8E1A3224105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630605-D792-1303-AD77-ADB8605198E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60662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113465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 변환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transform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24738D-2109-F39A-E7CA-C3478E74C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484784"/>
            <a:ext cx="4608512" cy="22483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BCDB6D-3F5C-417A-8671-A942F3CEC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3686202"/>
            <a:ext cx="4608512" cy="17750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B688E6-F4A1-2716-2D69-D3CE10822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5365286"/>
            <a:ext cx="4608512" cy="1091317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A0EF014-6E1D-D13F-0725-84783D9AD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722" y="2708920"/>
            <a:ext cx="1247775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909BD6-B480-2317-8E68-7A528EA0D1F0}"/>
              </a:ext>
            </a:extLst>
          </p:cNvPr>
          <p:cNvSpPr txBox="1"/>
          <p:nvPr/>
        </p:nvSpPr>
        <p:spPr>
          <a:xfrm>
            <a:off x="6312024" y="4419829"/>
            <a:ext cx="49391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 구성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style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내부에 박스의 너비와 높이를 지정하는 코드 입력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transform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사용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코드 실행하면 사각형이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60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도 회전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38EF19-C23B-FA51-4B22-75B64AD877B4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C6D457-3C0A-0987-149D-63ED78EDB6F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3CFA9-01E5-B905-3623-44261E3C89B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616873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113465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 변환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2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 변환 함수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AA5D9C-35FB-635D-92F2-BE10D19E6956}"/>
              </a:ext>
            </a:extLst>
          </p:cNvPr>
          <p:cNvGraphicFramePr>
            <a:graphicFrameLocks noGrp="1"/>
          </p:cNvGraphicFramePr>
          <p:nvPr/>
        </p:nvGraphicFramePr>
        <p:xfrm>
          <a:off x="1415480" y="1484783"/>
          <a:ext cx="9361040" cy="43672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65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5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변환 함수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translate(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translateX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translateY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특정 크기만큼 이동합니다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translateX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translateX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X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축으로 특정 크기만큼 이동합니다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translateY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translateY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Y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축으로 특정 크기만큼 이동합니다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scale(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scaleX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scaleY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특정 크기만큼 확대 및 축소합니다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scaleX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scaleX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X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축으로 특정 크기만큼 확대 및 축소합니다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scaleY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scaleY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Y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축으로 특정 크기만큼 확대 및 축소합니다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skew(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angleX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angleY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특정 각도만큼 기울입니다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skewX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angleX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X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축으로 특정 각도만큼 기울입니다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skewY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angleY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Y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축으로 특정 각도만큼 기울입니다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rotate(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angleZ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특정 각도만큼 회전합니다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0EA64AA-A8EB-5E6A-AC9B-6D957C8F342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B38C8C9-E059-02F7-F948-AEEA9A40CFA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A4331-6A15-05C9-CF42-A599B08055B0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59970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113465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 변환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transform-origin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B7CCBC-B710-7DC5-41CD-F341871C0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484784"/>
            <a:ext cx="5265420" cy="454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D823E-F33E-DF8D-D4BC-2371F3F85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808" y="2780928"/>
            <a:ext cx="1247775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A3C8C-AAE3-F230-40C0-0A758FF8B383}"/>
              </a:ext>
            </a:extLst>
          </p:cNvPr>
          <p:cNvSpPr txBox="1"/>
          <p:nvPr/>
        </p:nvSpPr>
        <p:spPr>
          <a:xfrm>
            <a:off x="4192206" y="4856753"/>
            <a:ext cx="781656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transform-origin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변환 중심을 설정하는 스타일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transform-origin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기본적으로 태그 영역의 중심을 변환 중심으로 잡음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rotate()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변환 함수를 사용했으므로 사각형이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60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도 회전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사각형의 중심을 기준으로 회전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transform-origin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개의 크기 단위 적용 가능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각각 변환 중심의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좌표와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좌표를 의미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객체의 오른쪽 아래가 변환 중심이 되며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변환 중심을 기준으로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rotate()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함수 실행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DEFC3B-1E83-50C0-92A2-B83FB30FB3A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3900DD-955B-4B99-0DAF-14A6EF8222A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1084A-F347-1650-C642-183EEEBF0EB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660523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113465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 변환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3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 변환 함수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6F6573-4187-EDE3-E493-825AA5AB7EEE}"/>
              </a:ext>
            </a:extLst>
          </p:cNvPr>
          <p:cNvGraphicFramePr>
            <a:graphicFrameLocks noGrp="1"/>
          </p:cNvGraphicFramePr>
          <p:nvPr/>
        </p:nvGraphicFramePr>
        <p:xfrm>
          <a:off x="695400" y="1412776"/>
          <a:ext cx="10801200" cy="4892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22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9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변환 함수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translate3d (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translateX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translateY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translateZ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특정 크기만큼 이동합니다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translateX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 (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translateX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X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축으로 특정 크기만큼 이동합니다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translateY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 (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translateY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Y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축으로 특정 크기만큼 이동합니다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translateZ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 (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translateZ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Z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축으로 특정 크기만큼 이동합니다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scale3d (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scaleX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scaleY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scaleZ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특정 크기만큼 확대 및 축소합니다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scaleX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 (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scaleX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X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축으로 특정 크기만큼 확대 및 축소합니다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scaleY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 (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scaleY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Y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축으로 특정 크기만큼 확대 및 축소합니다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scaleZ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 (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scaleZ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Z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축으로 특정 크기만큼 확대 및 축소합니다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rotate3d (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angleX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angleY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angleZ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특정 각도만큼 회전합니다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rotateX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 (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angleX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X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축으로 특정 각도만큼 회전합니다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rotateY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 (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angleY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Y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축으로 특정 각도만큼 회전합니다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rotateZ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 (</a:t>
                      </a:r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angleZ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Z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축으로 특정 각도만큼 회전합니다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053D5D-5F95-35F9-E093-BC6AAEB15F3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3644636-C435-89B6-0376-C5D175FC589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6AB3D-DFBD-CC31-8566-4A473CAC8A4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007755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113465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 변환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3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 변환 함수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542059-0144-FB1B-10BD-E93CAD5B3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26" y="1268760"/>
            <a:ext cx="4752528" cy="16211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F0ED7D-C53C-DE07-B6AC-3B44CDDA9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26" y="2889900"/>
            <a:ext cx="4752528" cy="39076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3F874B-6F84-9797-8ABB-994443226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14" y="1288089"/>
            <a:ext cx="4752528" cy="13729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9E2C90-243F-FD17-1A05-170CBA641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14" y="2661041"/>
            <a:ext cx="4752528" cy="26614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ACBB29-2C22-D161-93AD-13CD79395F5E}"/>
              </a:ext>
            </a:extLst>
          </p:cNvPr>
          <p:cNvSpPr txBox="1"/>
          <p:nvPr/>
        </p:nvSpPr>
        <p:spPr>
          <a:xfrm>
            <a:off x="6163714" y="5326976"/>
            <a:ext cx="46426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div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개를 놓아 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개를 만들기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 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section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태그로 감싸 하나의 객체로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만듬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div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position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absolute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left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top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사용해 하나로 뭉침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각각의 태그를 적당한 각도로 회전시키고 외곽으로 밀기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각각의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div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색상 입력</a:t>
            </a:r>
          </a:p>
        </p:txBody>
      </p:sp>
    </p:spTree>
    <p:extLst>
      <p:ext uri="{BB962C8B-B14F-4D97-AF65-F5344CB8AC3E}">
        <p14:creationId xmlns:p14="http://schemas.microsoft.com/office/powerpoint/2010/main" val="2643841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82358C-8929-039E-A1EB-C986C2DF51AC}"/>
              </a:ext>
            </a:extLst>
          </p:cNvPr>
          <p:cNvSpPr txBox="1"/>
          <p:nvPr/>
        </p:nvSpPr>
        <p:spPr>
          <a:xfrm>
            <a:off x="578840" y="1208015"/>
            <a:ext cx="7751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C00000"/>
                </a:solidFill>
              </a:rPr>
              <a:t>변형</a:t>
            </a:r>
            <a:r>
              <a:rPr lang="en-US" altLang="ko-KR" sz="1400" b="1">
                <a:solidFill>
                  <a:srgbClr val="C00000"/>
                </a:solidFill>
              </a:rPr>
              <a:t>(transform, </a:t>
            </a:r>
            <a:r>
              <a:rPr lang="ko-KR" altLang="en-US" sz="1400" b="1">
                <a:solidFill>
                  <a:srgbClr val="C00000"/>
                </a:solidFill>
              </a:rPr>
              <a:t>트랜스폼</a:t>
            </a:r>
            <a:r>
              <a:rPr lang="en-US" altLang="ko-KR" sz="1400" b="1">
                <a:solidFill>
                  <a:srgbClr val="C00000"/>
                </a:solidFill>
              </a:rPr>
              <a:t>) </a:t>
            </a:r>
            <a:r>
              <a:rPr lang="en-US" altLang="ko-KR" sz="1400"/>
              <a:t>: </a:t>
            </a:r>
            <a:r>
              <a:rPr lang="ko-KR" altLang="en-US" sz="1400"/>
              <a:t>특정</a:t>
            </a:r>
            <a:r>
              <a:rPr lang="en-US" altLang="ko-KR" sz="1400"/>
              <a:t> </a:t>
            </a:r>
            <a:r>
              <a:rPr lang="ko-KR" altLang="en-US" sz="1400"/>
              <a:t>요소의 크기나 형태 등 스타일이 바뀌는 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50B16-ABBA-6EF4-35BC-7F7052802F5F}"/>
              </a:ext>
            </a:extLst>
          </p:cNvPr>
          <p:cNvSpPr txBox="1"/>
          <p:nvPr/>
        </p:nvSpPr>
        <p:spPr>
          <a:xfrm>
            <a:off x="578840" y="2144306"/>
            <a:ext cx="330526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수평이나 수직으로 웹 요소 변형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크기나 각도만 지정하면 됨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2</a:t>
            </a:r>
            <a:r>
              <a:rPr lang="ko-KR" altLang="en-US" sz="1400"/>
              <a:t>차원 좌표 사용</a:t>
            </a:r>
            <a:endParaRPr lang="en-US" altLang="ko-KR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3EFFD8-3AD0-975C-6528-06E69D02BB38}"/>
              </a:ext>
            </a:extLst>
          </p:cNvPr>
          <p:cNvSpPr txBox="1"/>
          <p:nvPr/>
        </p:nvSpPr>
        <p:spPr>
          <a:xfrm>
            <a:off x="578840" y="1802973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</a:t>
            </a:r>
            <a:r>
              <a:rPr lang="ko-KR" altLang="en-US" sz="1400" b="1"/>
              <a:t>차원 변형</a:t>
            </a:r>
            <a:endParaRPr lang="en-US" altLang="ko-KR" sz="14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977294-D4DD-6B9D-A10B-2CCE37FAD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67" y="3355596"/>
            <a:ext cx="2390791" cy="24445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578D2A-1A70-0C6A-698A-5F991D866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992" y="3367488"/>
            <a:ext cx="2374179" cy="2420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9B3399-A33B-5CE3-FB6C-0A5BEF9D9116}"/>
              </a:ext>
            </a:extLst>
          </p:cNvPr>
          <p:cNvSpPr txBox="1"/>
          <p:nvPr/>
        </p:nvSpPr>
        <p:spPr>
          <a:xfrm>
            <a:off x="3967992" y="2144306"/>
            <a:ext cx="330526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x</a:t>
            </a:r>
            <a:r>
              <a:rPr lang="ko-KR" altLang="en-US" sz="1400"/>
              <a:t>축과 </a:t>
            </a:r>
            <a:r>
              <a:rPr lang="en-US" altLang="ko-KR" sz="1400"/>
              <a:t>y</a:t>
            </a:r>
            <a:r>
              <a:rPr lang="ko-KR" altLang="en-US" sz="1400"/>
              <a:t>축에 원근감 추가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z</a:t>
            </a:r>
            <a:r>
              <a:rPr lang="ko-KR" altLang="en-US" sz="1400"/>
              <a:t>축은 앞뒤로 이동</a:t>
            </a:r>
            <a:r>
              <a:rPr lang="en-US" altLang="ko-KR" sz="1400"/>
              <a:t>. </a:t>
            </a:r>
            <a:r>
              <a:rPr lang="ko-KR" altLang="en-US" sz="1400"/>
              <a:t>보는 사람 쪽으로 다가올 수록 값이 더 커짐</a:t>
            </a:r>
            <a:endParaRPr lang="en-US" altLang="ko-KR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BDB6E0-9414-49D3-3921-5B90DE1B3DE1}"/>
              </a:ext>
            </a:extLst>
          </p:cNvPr>
          <p:cNvSpPr txBox="1"/>
          <p:nvPr/>
        </p:nvSpPr>
        <p:spPr>
          <a:xfrm>
            <a:off x="3967992" y="1802973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3</a:t>
            </a:r>
            <a:r>
              <a:rPr lang="ko-KR" altLang="en-US" sz="1400" b="1"/>
              <a:t>차원 변형</a:t>
            </a:r>
            <a:endParaRPr lang="en-US" altLang="ko-KR" sz="1400" b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CFE8D8-82AF-D2D6-E433-8BB2872DB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482" y="2824395"/>
            <a:ext cx="3473289" cy="312459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4C549D5-B67B-E040-26B8-2071971A051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740C2B-C03D-DB8B-A118-669D377C17D9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79F097-3515-C73E-62D8-DD41A81E361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384135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113465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 변환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transform-style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96B005-A10F-6C73-247E-C86E452D8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421053"/>
            <a:ext cx="6264696" cy="8074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BF04A5-3212-80AC-6F96-9510674AF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12" y="2221418"/>
            <a:ext cx="6257735" cy="25754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D7B0E1-9F08-276D-89FE-DA88FB382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12" y="4791877"/>
            <a:ext cx="6264696" cy="158705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B051B9-681F-014C-D60B-4675945DC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195" y="2357157"/>
            <a:ext cx="1685925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3C7DC7-7276-89BF-9D17-99127C6578BF}"/>
              </a:ext>
            </a:extLst>
          </p:cNvPr>
          <p:cNvSpPr txBox="1"/>
          <p:nvPr/>
        </p:nvSpPr>
        <p:spPr>
          <a:xfrm>
            <a:off x="6312024" y="4517397"/>
            <a:ext cx="55242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transform-style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변환을 적용할 때 그 영향력이</a:t>
            </a:r>
            <a:br>
              <a:rPr lang="en-US" altLang="ko-KR" sz="1400" dirty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자신에게만 적용될지 자손에게도 적용될지 정함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자손의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차원 속성을 유지한 채로 부모를 회전시키고 싶을 때는</a:t>
            </a:r>
            <a:br>
              <a:rPr lang="en-US" altLang="ko-KR" sz="1400" dirty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부모의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transform-style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preserve-3d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적용해야 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section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transform-style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preserve-3d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</a:t>
            </a:r>
            <a:br>
              <a:rPr lang="en-US" altLang="ko-KR" sz="1400" dirty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적용시키고 코드를 실행하면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정육면체가 회전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8589AD-9261-4810-8257-7221DD288C7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66876D-BFB6-8BB2-6725-E53F99621E1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6CA7CC-FB08-48E7-0C4C-6EE2566733C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455382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113465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 변환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backface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-visibility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F3EBBF-371E-3305-1536-646B9D9FD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21" y="1916832"/>
            <a:ext cx="3558540" cy="14630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F705B1-524C-20DA-1C85-734E8DDFD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1895877"/>
            <a:ext cx="1666875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12C798-BEE8-717E-9DF6-67290ACCB3FA}"/>
              </a:ext>
            </a:extLst>
          </p:cNvPr>
          <p:cNvSpPr txBox="1"/>
          <p:nvPr/>
        </p:nvSpPr>
        <p:spPr>
          <a:xfrm>
            <a:off x="2177299" y="3644900"/>
            <a:ext cx="7837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backface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-visibility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3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차원 공간에서 평면의 후면을 보이거나 보이지 않게 만드는 스타일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div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backface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-visibility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hidden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560EC-C342-19A6-1395-0292A47AD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810248"/>
              </p:ext>
            </p:extLst>
          </p:nvPr>
        </p:nvGraphicFramePr>
        <p:xfrm>
          <a:off x="1343472" y="4509120"/>
          <a:ext cx="9505056" cy="11845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3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3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키워드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visible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후면을 보이게 </a:t>
                      </a:r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만듬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hidden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후면을 보이지 않게 </a:t>
                      </a:r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만듬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C021B7-703F-9859-6DEA-BC82A779988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5461C05-A860-25DE-083B-BE0976B2CA2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DC46D-8D81-FF81-B55B-0C46E36C504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995338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113465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원근법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2285E7-3BA6-34C4-9899-813791045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2857500"/>
            <a:ext cx="4556760" cy="1143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AC815A-DF37-C1CF-CF5B-89B12AC69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685925"/>
            <a:ext cx="322897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833843-1C31-5D03-95C5-AC4F2E094F4F}"/>
              </a:ext>
            </a:extLst>
          </p:cNvPr>
          <p:cNvSpPr txBox="1"/>
          <p:nvPr/>
        </p:nvSpPr>
        <p:spPr>
          <a:xfrm>
            <a:off x="2123598" y="5445224"/>
            <a:ext cx="7944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perspective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원근법을 지정하며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화면에 얼마나 많은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차원 픽셀을 놓을 것인지 정의하는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일반적으로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perspective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400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픽셀에서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2000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 사이의 숫자를 입력함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D5B5EFE-AD8E-3281-501A-AC24EDCB5462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42179C-9BCF-E4BF-D7A8-E3CF9B07DB2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DE5147-9276-3DA0-2F8C-1D47A117F430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627421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3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에니메이션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285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애니메이션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72838F-6EE1-9109-6070-0D19BB41B828}"/>
              </a:ext>
            </a:extLst>
          </p:cNvPr>
          <p:cNvSpPr txBox="1"/>
          <p:nvPr/>
        </p:nvSpPr>
        <p:spPr>
          <a:xfrm>
            <a:off x="306648" y="1280081"/>
            <a:ext cx="461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CSS</a:t>
            </a:r>
            <a:r>
              <a:rPr lang="ko-KR" altLang="en-US" b="1"/>
              <a:t>와 애니메이션</a:t>
            </a:r>
            <a:endParaRPr lang="en-US" altLang="ko-KR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9BB34D-42F0-1DAC-DCB4-D27CF501F044}"/>
              </a:ext>
            </a:extLst>
          </p:cNvPr>
          <p:cNvSpPr/>
          <p:nvPr/>
        </p:nvSpPr>
        <p:spPr>
          <a:xfrm>
            <a:off x="306648" y="1669938"/>
            <a:ext cx="55199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웹 요소에 애니메이션 추가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애니메이션을 시작해 끝내는 동안 원하는 곳 어디서든 스타일을 바꾸며 애니메이션을 정의할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키프레임</a:t>
            </a:r>
            <a:r>
              <a:rPr lang="en-US" altLang="ko-KR" sz="1400">
                <a:latin typeface="+mn-ea"/>
              </a:rPr>
              <a:t>(keyframe) : </a:t>
            </a:r>
            <a:r>
              <a:rPr lang="ko-KR" altLang="en-US" sz="1400">
                <a:latin typeface="+mn-ea"/>
              </a:rPr>
              <a:t>애니메이션 중간에 스타일이 바뀌는 지점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2A810-6354-D686-DD0E-2AD2FEEE027E}"/>
              </a:ext>
            </a:extLst>
          </p:cNvPr>
          <p:cNvSpPr txBox="1"/>
          <p:nvPr/>
        </p:nvSpPr>
        <p:spPr>
          <a:xfrm>
            <a:off x="6361219" y="1578538"/>
            <a:ext cx="4613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CSS</a:t>
            </a:r>
            <a:r>
              <a:rPr lang="ko-KR" altLang="en-US" sz="1400" b="1"/>
              <a:t> 애니메이션에서</a:t>
            </a:r>
            <a:r>
              <a:rPr lang="en-US" altLang="ko-KR" sz="1400" b="1"/>
              <a:t> </a:t>
            </a:r>
            <a:r>
              <a:rPr lang="ko-KR" altLang="en-US" sz="1400" b="1"/>
              <a:t>사용하는 주요 속성</a:t>
            </a:r>
            <a:endParaRPr lang="en-US" altLang="ko-KR" sz="14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B67C70-BD6F-0137-1B2F-B88FFC8D1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411" y="1906840"/>
            <a:ext cx="6154397" cy="3363543"/>
          </a:xfrm>
          <a:prstGeom prst="rect">
            <a:avLst/>
          </a:prstGeom>
        </p:spPr>
      </p:pic>
      <p:sp>
        <p:nvSpPr>
          <p:cNvPr id="7" name="사각형 설명선 2">
            <a:extLst>
              <a:ext uri="{FF2B5EF4-FFF2-40B4-BE49-F238E27FC236}">
                <a16:creationId xmlns:a16="http://schemas.microsoft.com/office/drawing/2014/main" id="{3F67C55F-D279-A04C-1C43-0BDC6945117D}"/>
              </a:ext>
            </a:extLst>
          </p:cNvPr>
          <p:cNvSpPr/>
          <p:nvPr/>
        </p:nvSpPr>
        <p:spPr>
          <a:xfrm>
            <a:off x="1232517" y="4769267"/>
            <a:ext cx="4025331" cy="1002232"/>
          </a:xfrm>
          <a:prstGeom prst="wedgeRectCallout">
            <a:avLst>
              <a:gd name="adj1" fmla="val 64984"/>
              <a:gd name="adj2" fmla="val -3557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0070C0"/>
                </a:solidFill>
              </a:rPr>
              <a:t>인터넷 익스플로러 </a:t>
            </a:r>
            <a:r>
              <a:rPr lang="en-US" altLang="ko-KR" sz="1400">
                <a:solidFill>
                  <a:srgbClr val="0070C0"/>
                </a:solidFill>
              </a:rPr>
              <a:t>10 </a:t>
            </a:r>
            <a:r>
              <a:rPr lang="ko-KR" altLang="en-US" sz="1400">
                <a:solidFill>
                  <a:srgbClr val="0070C0"/>
                </a:solidFill>
              </a:rPr>
              <a:t>이상과 최신 모던 브라우저에서 지원하며</a:t>
            </a:r>
            <a:r>
              <a:rPr lang="en-US" altLang="ko-KR" sz="1400">
                <a:solidFill>
                  <a:srgbClr val="0070C0"/>
                </a:solidFill>
              </a:rPr>
              <a:t>, </a:t>
            </a:r>
            <a:r>
              <a:rPr lang="ko-KR" altLang="en-US" sz="1400">
                <a:solidFill>
                  <a:srgbClr val="0070C0"/>
                </a:solidFill>
              </a:rPr>
              <a:t>모던 브라우저 이전 버전을 고려하려면 </a:t>
            </a:r>
            <a:r>
              <a:rPr lang="en-US" altLang="ko-KR" sz="1400">
                <a:solidFill>
                  <a:srgbClr val="0070C0"/>
                </a:solidFill>
              </a:rPr>
              <a:t>–webkit-, -moz- </a:t>
            </a:r>
            <a:r>
              <a:rPr lang="ko-KR" altLang="en-US" sz="1400">
                <a:solidFill>
                  <a:srgbClr val="0070C0"/>
                </a:solidFill>
              </a:rPr>
              <a:t>접두사를 붙여야 한다</a:t>
            </a:r>
            <a:r>
              <a:rPr lang="en-US" altLang="ko-KR" sz="1400">
                <a:solidFill>
                  <a:srgbClr val="0070C0"/>
                </a:solidFill>
              </a:rPr>
              <a:t>.</a:t>
            </a:r>
            <a:endParaRPr lang="ko-KR" altLang="en-US" sz="1400">
              <a:solidFill>
                <a:srgbClr val="0070C0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AC59C4A-6716-1604-DF0C-D2A81DEB5C81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FE52743-3F59-722F-3C5A-91F040E58E5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E0A82-9AA1-E67B-F491-94B9F6052426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48136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애니메이션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03851-880F-F3E9-0268-A48FB05EEAD2}"/>
              </a:ext>
            </a:extLst>
          </p:cNvPr>
          <p:cNvSpPr txBox="1"/>
          <p:nvPr/>
        </p:nvSpPr>
        <p:spPr>
          <a:xfrm>
            <a:off x="578840" y="1290967"/>
            <a:ext cx="461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@keyframes </a:t>
            </a:r>
            <a:r>
              <a:rPr lang="ko-KR" altLang="en-US" b="1"/>
              <a:t>속성</a:t>
            </a:r>
            <a:endParaRPr lang="en-US" altLang="ko-KR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7FFEFD-0968-396B-A2DD-ECDCBAD603CD}"/>
              </a:ext>
            </a:extLst>
          </p:cNvPr>
          <p:cNvSpPr/>
          <p:nvPr/>
        </p:nvSpPr>
        <p:spPr>
          <a:xfrm>
            <a:off x="578840" y="1680824"/>
            <a:ext cx="545284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애니메이션의 시작과 끝을 비롯해 상태가 바뀌는 지점을 설정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+mn-ea"/>
              </a:rPr>
              <a:t>‘</a:t>
            </a:r>
            <a:r>
              <a:rPr lang="ko-KR" altLang="en-US" sz="1400">
                <a:latin typeface="+mn-ea"/>
              </a:rPr>
              <a:t>이름</a:t>
            </a:r>
            <a:r>
              <a:rPr lang="en-US" altLang="ko-KR" sz="1400">
                <a:latin typeface="+mn-ea"/>
              </a:rPr>
              <a:t>’</a:t>
            </a:r>
            <a:r>
              <a:rPr lang="ko-KR" altLang="en-US" sz="1400">
                <a:latin typeface="+mn-ea"/>
              </a:rPr>
              <a:t>으로 애니메이션 구별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시작 위치는 </a:t>
            </a:r>
            <a:r>
              <a:rPr lang="en-US" altLang="ko-KR" sz="1400">
                <a:latin typeface="+mn-ea"/>
              </a:rPr>
              <a:t>0%, </a:t>
            </a:r>
            <a:r>
              <a:rPr lang="ko-KR" altLang="en-US" sz="1400">
                <a:latin typeface="+mn-ea"/>
              </a:rPr>
              <a:t>끝 위치 </a:t>
            </a:r>
            <a:r>
              <a:rPr lang="en-US" altLang="ko-KR" sz="1400">
                <a:latin typeface="+mn-ea"/>
              </a:rPr>
              <a:t>100%</a:t>
            </a:r>
            <a:r>
              <a:rPr lang="ko-KR" altLang="en-US" sz="1400">
                <a:latin typeface="+mn-ea"/>
              </a:rPr>
              <a:t>로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놓고 위치 지정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시작과 끝 위치만 사용한다면 </a:t>
            </a:r>
            <a:r>
              <a:rPr lang="en-US" altLang="ko-KR" sz="1400">
                <a:latin typeface="+mn-ea"/>
              </a:rPr>
              <a:t>from, to </a:t>
            </a:r>
            <a:r>
              <a:rPr lang="ko-KR" altLang="en-US" sz="1400">
                <a:latin typeface="+mn-ea"/>
              </a:rPr>
              <a:t>키워드 사용 가능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+mn-ea"/>
              </a:rPr>
              <a:t>@-webkit-keyframes</a:t>
            </a:r>
            <a:r>
              <a:rPr lang="ko-KR" altLang="en-US" sz="1400">
                <a:latin typeface="+mn-ea"/>
              </a:rPr>
              <a:t>나 </a:t>
            </a:r>
            <a:r>
              <a:rPr lang="en-US" altLang="ko-KR" sz="1400">
                <a:latin typeface="+mn-ea"/>
              </a:rPr>
              <a:t>@-moz-keyframes</a:t>
            </a:r>
            <a:r>
              <a:rPr lang="ko-KR" altLang="en-US" sz="1400">
                <a:latin typeface="+mn-ea"/>
              </a:rPr>
              <a:t>처럼 브라우저 접두사를 붙여함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286751-1E3F-9935-209D-076AD4BB2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82" y="2556209"/>
            <a:ext cx="2179608" cy="72157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9CEF9A-EF96-9AA2-14C0-F44624C7D95B}"/>
              </a:ext>
            </a:extLst>
          </p:cNvPr>
          <p:cNvSpPr/>
          <p:nvPr/>
        </p:nvSpPr>
        <p:spPr>
          <a:xfrm>
            <a:off x="6931528" y="1024172"/>
            <a:ext cx="353035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background-color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animation-name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change-bg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animation-duration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3s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@keyframe change-bg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from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background-color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border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1px solid black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to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background-color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#a5d6ff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border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1px solid blue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border-radius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50%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439730-66F9-CF8E-2E86-3284B6271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301" y="4929940"/>
            <a:ext cx="3400425" cy="1390650"/>
          </a:xfrm>
          <a:prstGeom prst="rect">
            <a:avLst/>
          </a:prstGeom>
        </p:spPr>
      </p:pic>
      <p:sp>
        <p:nvSpPr>
          <p:cNvPr id="8" name="사각형 설명선 12">
            <a:extLst>
              <a:ext uri="{FF2B5EF4-FFF2-40B4-BE49-F238E27FC236}">
                <a16:creationId xmlns:a16="http://schemas.microsoft.com/office/drawing/2014/main" id="{6255A96F-0759-A6A1-DCFF-E049FC1DDFE2}"/>
              </a:ext>
            </a:extLst>
          </p:cNvPr>
          <p:cNvSpPr/>
          <p:nvPr/>
        </p:nvSpPr>
        <p:spPr>
          <a:xfrm>
            <a:off x="4101483" y="5406501"/>
            <a:ext cx="3657600" cy="710214"/>
          </a:xfrm>
          <a:prstGeom prst="wedgeRectCallout">
            <a:avLst>
              <a:gd name="adj1" fmla="val 61141"/>
              <a:gd name="adj2" fmla="val -225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0070C0"/>
                </a:solidFill>
              </a:rPr>
              <a:t>시작할 때 파란색 사각형이었다가 끝날 때 옅은 파란색 원으로 바뀌는 애니메이션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E918DF-02F4-61B7-4510-BEC13A77105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B26A8F-35E4-2A84-F55A-994B0D5136B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2DE1F-041E-C5CD-5EF5-8875A29AA873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515209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애니메이션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4EF1EC-D864-773B-A45F-94D7E424A6B7}"/>
              </a:ext>
            </a:extLst>
          </p:cNvPr>
          <p:cNvSpPr txBox="1"/>
          <p:nvPr/>
        </p:nvSpPr>
        <p:spPr>
          <a:xfrm>
            <a:off x="578840" y="1290967"/>
            <a:ext cx="461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animation-name </a:t>
            </a:r>
            <a:r>
              <a:rPr lang="ko-KR" altLang="en-US" b="1"/>
              <a:t>속성</a:t>
            </a:r>
            <a:endParaRPr lang="en-US" altLang="ko-KR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668B79-99BA-5548-D477-77F64EE218B3}"/>
              </a:ext>
            </a:extLst>
          </p:cNvPr>
          <p:cNvSpPr/>
          <p:nvPr/>
        </p:nvSpPr>
        <p:spPr>
          <a:xfrm>
            <a:off x="578840" y="1680824"/>
            <a:ext cx="545284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+mn-ea"/>
              </a:rPr>
              <a:t>@keyframes </a:t>
            </a:r>
            <a:r>
              <a:rPr lang="ko-KR" altLang="en-US" sz="1400">
                <a:latin typeface="+mn-ea"/>
              </a:rPr>
              <a:t>속성에서 만든 애니메이션 이름을 사용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3B3A99-B5E9-F485-2F3B-1D8BC24E0F78}"/>
              </a:ext>
            </a:extLst>
          </p:cNvPr>
          <p:cNvSpPr/>
          <p:nvPr/>
        </p:nvSpPr>
        <p:spPr>
          <a:xfrm>
            <a:off x="6732678" y="236469"/>
            <a:ext cx="3530353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#box1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background-color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#4cff00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1px solid black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animation-name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shape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animation-duration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3s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#box2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background-color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#8f06b0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1px solid black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animation-name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rotate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animation-duration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3s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@keyframes shape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from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border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1px solid black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to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border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1px solid black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border-radius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50%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@keyframes rotate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from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rotate(0deg)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to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rotate(45deg)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=”box1”&gt;&lt;/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=”box2”&gt;&lt;/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sp>
        <p:nvSpPr>
          <p:cNvPr id="6" name="사각형 설명선 12">
            <a:extLst>
              <a:ext uri="{FF2B5EF4-FFF2-40B4-BE49-F238E27FC236}">
                <a16:creationId xmlns:a16="http://schemas.microsoft.com/office/drawing/2014/main" id="{3F108696-7BA6-160C-4461-9A6C8A4DD686}"/>
              </a:ext>
            </a:extLst>
          </p:cNvPr>
          <p:cNvSpPr/>
          <p:nvPr/>
        </p:nvSpPr>
        <p:spPr>
          <a:xfrm>
            <a:off x="617893" y="2965142"/>
            <a:ext cx="5374737" cy="1189607"/>
          </a:xfrm>
          <a:prstGeom prst="wedgeRectCallout">
            <a:avLst>
              <a:gd name="adj1" fmla="val -19277"/>
              <a:gd name="adj2" fmla="val 617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>
                <a:solidFill>
                  <a:srgbClr val="0070C0"/>
                </a:solidFill>
                <a:latin typeface="+mn-ea"/>
              </a:rPr>
              <a:t>@keyframes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을 이용해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shape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와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rotate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라는 애니메이션 정의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ko-KR" altLang="en-US" sz="1400">
              <a:solidFill>
                <a:srgbClr val="0070C0"/>
              </a:solidFill>
              <a:latin typeface="+mn-ea"/>
            </a:endParaRPr>
          </a:p>
          <a:p>
            <a:r>
              <a:rPr lang="en-US" altLang="ko-KR" sz="1400">
                <a:solidFill>
                  <a:srgbClr val="0070C0"/>
                </a:solidFill>
                <a:latin typeface="+mn-ea"/>
              </a:rPr>
              <a:t>#box1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에는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animation-name:shape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를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, </a:t>
            </a:r>
          </a:p>
          <a:p>
            <a:r>
              <a:rPr lang="en-US" altLang="ko-KR" sz="1400">
                <a:solidFill>
                  <a:srgbClr val="0070C0"/>
                </a:solidFill>
                <a:latin typeface="+mn-ea"/>
              </a:rPr>
              <a:t>#box2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에는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animation-name:rotate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를 사용해 애니메이션 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A30E8E-A7E8-A692-1879-479806D1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" y="4550989"/>
            <a:ext cx="4891086" cy="1011687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AFA812C-8710-6BF0-DAD0-FB95BC8D63F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4F325D-ED58-BD04-2B09-E9747C786EB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14A81-82E9-F869-0423-1D5D03A65506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256138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애니메이션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EB8DE-AE77-58A8-18EB-9FB3128FA1CF}"/>
              </a:ext>
            </a:extLst>
          </p:cNvPr>
          <p:cNvSpPr txBox="1"/>
          <p:nvPr/>
        </p:nvSpPr>
        <p:spPr>
          <a:xfrm>
            <a:off x="578840" y="1290967"/>
            <a:ext cx="461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animation-duration </a:t>
            </a:r>
            <a:r>
              <a:rPr lang="ko-KR" altLang="en-US" b="1"/>
              <a:t>속성</a:t>
            </a:r>
            <a:endParaRPr lang="en-US" altLang="ko-KR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53A97B-BA76-F666-12E6-1A0561DA0717}"/>
              </a:ext>
            </a:extLst>
          </p:cNvPr>
          <p:cNvSpPr/>
          <p:nvPr/>
        </p:nvSpPr>
        <p:spPr>
          <a:xfrm>
            <a:off x="578840" y="1680824"/>
            <a:ext cx="54528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애니메이션 실행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시간 설정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기본값</a:t>
            </a:r>
            <a:r>
              <a:rPr lang="en-US" altLang="ko-KR" sz="1400">
                <a:latin typeface="+mn-ea"/>
              </a:rPr>
              <a:t>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사용 가능한 값은 초</a:t>
            </a:r>
            <a:r>
              <a:rPr lang="en-US" altLang="ko-KR" sz="1400">
                <a:latin typeface="+mn-ea"/>
              </a:rPr>
              <a:t>(s)</a:t>
            </a:r>
            <a:r>
              <a:rPr lang="ko-KR" altLang="en-US" sz="1400">
                <a:latin typeface="+mn-ea"/>
              </a:rPr>
              <a:t>나 밀리초</a:t>
            </a:r>
            <a:r>
              <a:rPr lang="en-US" altLang="ko-KR" sz="1400">
                <a:latin typeface="+mn-ea"/>
              </a:rPr>
              <a:t>(ms)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4B8FCE-E6B5-E28D-E72A-AF261C4FC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39" y="2556537"/>
            <a:ext cx="2684390" cy="337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550A2B-05CD-5A54-C18B-B8BBA27967D9}"/>
              </a:ext>
            </a:extLst>
          </p:cNvPr>
          <p:cNvSpPr txBox="1"/>
          <p:nvPr/>
        </p:nvSpPr>
        <p:spPr>
          <a:xfrm>
            <a:off x="578839" y="3423707"/>
            <a:ext cx="461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animation-direction </a:t>
            </a:r>
            <a:r>
              <a:rPr lang="ko-KR" altLang="en-US" b="1"/>
              <a:t>속성</a:t>
            </a:r>
            <a:endParaRPr lang="en-US" altLang="ko-KR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13CB18-75EB-BAF5-609F-0AD7019974E1}"/>
              </a:ext>
            </a:extLst>
          </p:cNvPr>
          <p:cNvSpPr/>
          <p:nvPr/>
        </p:nvSpPr>
        <p:spPr>
          <a:xfrm>
            <a:off x="578839" y="3813564"/>
            <a:ext cx="545284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애니메이션이 끝난 후 원래 위치로 돌아가거나 반대 방향으로 애니메이션 실행하도록 지정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B41ABF-F084-DD65-7550-1173824A2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39" y="4647663"/>
            <a:ext cx="3751922" cy="3162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0AC747-F5E9-1071-9EB0-FB2580473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90" y="5187115"/>
            <a:ext cx="5396494" cy="9550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6DE636-43CA-3D66-A4C0-9E74EF1F0AF1}"/>
              </a:ext>
            </a:extLst>
          </p:cNvPr>
          <p:cNvSpPr txBox="1"/>
          <p:nvPr/>
        </p:nvSpPr>
        <p:spPr>
          <a:xfrm>
            <a:off x="6472410" y="1290967"/>
            <a:ext cx="461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animation-iteration-count </a:t>
            </a:r>
            <a:r>
              <a:rPr lang="ko-KR" altLang="en-US" b="1"/>
              <a:t>속성</a:t>
            </a:r>
            <a:endParaRPr lang="en-US" altLang="ko-KR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8BE615-343A-5A1C-B4FA-D1E617F660FA}"/>
              </a:ext>
            </a:extLst>
          </p:cNvPr>
          <p:cNvSpPr/>
          <p:nvPr/>
        </p:nvSpPr>
        <p:spPr>
          <a:xfrm>
            <a:off x="6472410" y="1680824"/>
            <a:ext cx="545284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애니메이션 반복 횟수 지정하기</a:t>
            </a:r>
            <a:endParaRPr lang="en-US" altLang="ko-KR" sz="140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F2AE4BE-3A60-CF3C-FFFA-2AC5B0CAA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324" y="2133753"/>
            <a:ext cx="3888718" cy="15202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29381B-376A-CF2F-EAB5-8B69224D49DA}"/>
              </a:ext>
            </a:extLst>
          </p:cNvPr>
          <p:cNvSpPr txBox="1"/>
          <p:nvPr/>
        </p:nvSpPr>
        <p:spPr>
          <a:xfrm>
            <a:off x="6472410" y="4016412"/>
            <a:ext cx="461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animation-timing-function </a:t>
            </a:r>
            <a:r>
              <a:rPr lang="ko-KR" altLang="en-US" b="1"/>
              <a:t>속성</a:t>
            </a:r>
            <a:endParaRPr lang="en-US" altLang="ko-KR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77134E-33D4-EDCE-E7F2-0E48F9E797B3}"/>
              </a:ext>
            </a:extLst>
          </p:cNvPr>
          <p:cNvSpPr/>
          <p:nvPr/>
        </p:nvSpPr>
        <p:spPr>
          <a:xfrm>
            <a:off x="6472410" y="4406269"/>
            <a:ext cx="545284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애니메이션 속도 곡선 지정</a:t>
            </a:r>
            <a:endParaRPr lang="en-US" altLang="ko-KR" sz="140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660154-4606-6E83-3A05-5E798CB37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324" y="4893767"/>
            <a:ext cx="5536937" cy="58669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3480B39-6539-B0B0-5AB4-414925F74469}"/>
              </a:ext>
            </a:extLst>
          </p:cNvPr>
          <p:cNvCxnSpPr/>
          <p:nvPr/>
        </p:nvCxnSpPr>
        <p:spPr>
          <a:xfrm>
            <a:off x="6252047" y="1028867"/>
            <a:ext cx="0" cy="55283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B045CA2-E524-A8D6-6BF0-C35F0E441B2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A700D5-E424-A2E2-0762-D19F6A68468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AF923A-633A-1CF8-6344-CF9A94F1944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027764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애니메이션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F87E3-C9B0-5A8A-BCB5-2CEA776E0369}"/>
              </a:ext>
            </a:extLst>
          </p:cNvPr>
          <p:cNvSpPr txBox="1"/>
          <p:nvPr/>
        </p:nvSpPr>
        <p:spPr>
          <a:xfrm>
            <a:off x="578840" y="1290967"/>
            <a:ext cx="461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animation </a:t>
            </a:r>
            <a:r>
              <a:rPr lang="ko-KR" altLang="en-US" b="1"/>
              <a:t>속성</a:t>
            </a:r>
            <a:endParaRPr lang="en-US" altLang="ko-KR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129572-356B-2351-69FF-CBE563CD7E71}"/>
              </a:ext>
            </a:extLst>
          </p:cNvPr>
          <p:cNvSpPr/>
          <p:nvPr/>
        </p:nvSpPr>
        <p:spPr>
          <a:xfrm>
            <a:off x="578840" y="1680824"/>
            <a:ext cx="545284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여러 개의 애니메이션 속성을 하나의 속성으로 줄여서 사용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지정하지 않은 속성은 기본 값 사용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하지만 </a:t>
            </a:r>
            <a:r>
              <a:rPr lang="en-US" altLang="ko-KR" sz="1400">
                <a:latin typeface="+mn-ea"/>
              </a:rPr>
              <a:t>animation-duration </a:t>
            </a:r>
            <a:r>
              <a:rPr lang="ko-KR" altLang="en-US" sz="1400">
                <a:latin typeface="+mn-ea"/>
              </a:rPr>
              <a:t>속성 값은 반드시 지정해야 함</a:t>
            </a:r>
            <a:r>
              <a:rPr lang="en-US" altLang="ko-KR" sz="1400">
                <a:latin typeface="+mn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D4E9CF-79A0-69C9-F719-0F661B5B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58" y="2923636"/>
            <a:ext cx="5791108" cy="8694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F5CD88-D555-90FC-8DCA-D9EEAB11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93" y="4106767"/>
            <a:ext cx="6041654" cy="177025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29ED48-A46F-91D8-0341-90D70E06221A}"/>
              </a:ext>
            </a:extLst>
          </p:cNvPr>
          <p:cNvSpPr/>
          <p:nvPr/>
        </p:nvSpPr>
        <p:spPr>
          <a:xfrm>
            <a:off x="6383046" y="1030810"/>
            <a:ext cx="59036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.box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60px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60px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margin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60px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animation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rotate 1.5s infinite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background 1.5s infinite alternate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@keyframes rotate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from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perspective(120px) rotateX(0deg) rotateY(0deg)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50%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perspective(120px) rotateX(-180deg) rotateY(0deg)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to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perspective(120px) rotateX(-180deg) rotateY(-180deg)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@keyframes background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from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50%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background-color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green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to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background-color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=”box”&gt; 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AB50ED-CE84-8AAC-4700-FBE6BB63F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848" y="5001128"/>
            <a:ext cx="3956760" cy="9854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4DC87E-5C46-5D3E-3195-548AEF990EB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B63FFF-06A6-04E7-43E6-026553B2246A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20945D-0D41-AD73-E7F5-13A8837295E3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903808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113465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키 프레임과 애니메이션 속성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590AE0-E68B-909C-DE5E-4A2A0DD9E7FF}"/>
              </a:ext>
            </a:extLst>
          </p:cNvPr>
          <p:cNvGraphicFramePr>
            <a:graphicFrameLocks noGrp="1"/>
          </p:cNvGraphicFramePr>
          <p:nvPr/>
        </p:nvGraphicFramePr>
        <p:xfrm>
          <a:off x="1415480" y="1700808"/>
          <a:ext cx="9361040" cy="35535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7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3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6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속성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animation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모든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animation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속성을 한 번에 적용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animation-delay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이벤트 발생 후 몇 초 후에 재생할지 지정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animation-direction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애니메이션 진행 방향을 설정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animation-duration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애니메이션을 몇 초 동안 재생할지 지정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animation-iteration-count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애니메이션 반복 횟수를 지정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animation-name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애니메이션 이름을 지정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animation-play-state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애니메이션 재생 상태를 지정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animation-timing-function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수치 변형 함수를 지정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484604E-42D2-9E45-D809-3B7C329380D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5B0329A-8FCC-FCBD-2130-67D00902EE2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4684F-F9D2-3223-D10B-F1CCDA4964AD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06285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26776D-0441-193A-D0AB-0AA3B34DCFCA}"/>
              </a:ext>
            </a:extLst>
          </p:cNvPr>
          <p:cNvSpPr txBox="1"/>
          <p:nvPr/>
        </p:nvSpPr>
        <p:spPr>
          <a:xfrm>
            <a:off x="578840" y="1290967"/>
            <a:ext cx="330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transform</a:t>
            </a:r>
            <a:r>
              <a:rPr lang="ko-KR" altLang="en-US" b="1"/>
              <a:t>과 변형 함수</a:t>
            </a:r>
            <a:endParaRPr lang="en-US" altLang="ko-KR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D645BF-76C9-1BA9-88AF-E13833BE5262}"/>
              </a:ext>
            </a:extLst>
          </p:cNvPr>
          <p:cNvSpPr/>
          <p:nvPr/>
        </p:nvSpPr>
        <p:spPr>
          <a:xfrm>
            <a:off x="578840" y="1948154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웹 요소를 변형하려면 </a:t>
            </a:r>
            <a:r>
              <a:rPr lang="en-US" altLang="ko-KR" sz="1400">
                <a:latin typeface="+mn-ea"/>
              </a:rPr>
              <a:t>transform: </a:t>
            </a:r>
            <a:r>
              <a:rPr lang="ko-KR" altLang="en-US" sz="1400">
                <a:latin typeface="+mn-ea"/>
              </a:rPr>
              <a:t>다음에 변형 함수를 함께 입력함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구식 모던 브라우저까지 고려한다면 브라우저 접두사를 붙여야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A59A7D-D37F-377D-7DBD-5E3B4C6C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63" y="3254928"/>
            <a:ext cx="3714071" cy="32350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F807B5-FF13-0FF6-8E0A-D63579154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952" y="3254928"/>
            <a:ext cx="5976894" cy="3194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CBF536-938F-2DBA-C176-ACB0A448C54B}"/>
              </a:ext>
            </a:extLst>
          </p:cNvPr>
          <p:cNvSpPr txBox="1"/>
          <p:nvPr/>
        </p:nvSpPr>
        <p:spPr>
          <a:xfrm>
            <a:off x="746620" y="2820784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</a:t>
            </a:r>
            <a:r>
              <a:rPr lang="ko-KR" altLang="en-US" sz="1400" b="1"/>
              <a:t>차원 변형 함수</a:t>
            </a:r>
            <a:endParaRPr lang="en-US" altLang="ko-KR" sz="14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1CC582-3670-D393-7B1B-508105E6F732}"/>
              </a:ext>
            </a:extLst>
          </p:cNvPr>
          <p:cNvSpPr txBox="1"/>
          <p:nvPr/>
        </p:nvSpPr>
        <p:spPr>
          <a:xfrm>
            <a:off x="5217952" y="2887896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3</a:t>
            </a:r>
            <a:r>
              <a:rPr lang="ko-KR" altLang="en-US" sz="1400" b="1"/>
              <a:t>차원 변형 함수</a:t>
            </a:r>
            <a:endParaRPr lang="en-US" altLang="ko-KR" sz="1400" b="1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E7532F-A048-773F-CF33-816FDABB0B0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2FE307-6CD1-FA3E-DF11-B28C9065248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D836F2-C8C5-FBE5-85C7-34A869A9B556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421947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113465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키 프레임과 애니메이션 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9017B7-4C4A-EF33-AB14-3DD3FDBF1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40" y="1268597"/>
            <a:ext cx="5143500" cy="26822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E20253-0DF0-7BB4-4284-90B9B3787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268597"/>
            <a:ext cx="5143500" cy="41833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03F374-400C-F43F-F2CA-E3C22E06EAF2}"/>
              </a:ext>
            </a:extLst>
          </p:cNvPr>
          <p:cNvSpPr txBox="1"/>
          <p:nvPr/>
        </p:nvSpPr>
        <p:spPr>
          <a:xfrm>
            <a:off x="1927230" y="5564444"/>
            <a:ext cx="83375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keyframes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 프레임 규칙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keyframes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@-rule)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이라고 부르며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CSS3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에서 애니메이션을 지정하는 형식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 프레임은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keyframes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이름 형태로 입력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 프레임 안에는 퍼센트 단위로 애니메이션을 적용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1101500-6FE3-44AD-880F-8D66249C38A3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763803-E3CD-E141-3D19-2E0EEB99E1C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A2E9E-2D53-1F0F-9887-98DEB20FBFB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8906839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113465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키 프레임과 애니메이션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animation-name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2978AB-269E-6144-BBAE-CE84FDE24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7" y="1828800"/>
            <a:ext cx="4983480" cy="320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125152-0190-D64D-0473-58CC42A56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1842615"/>
            <a:ext cx="6280125" cy="2528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B0F001-D678-8E34-34DC-BBA061137F17}"/>
              </a:ext>
            </a:extLst>
          </p:cNvPr>
          <p:cNvSpPr txBox="1"/>
          <p:nvPr/>
        </p:nvSpPr>
        <p:spPr>
          <a:xfrm>
            <a:off x="2316760" y="5564444"/>
            <a:ext cx="7558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 프레임 생성 이후에는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animation-name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사용해 태그를 키 프레임에 연결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애니메이션 속성은 반드시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animation-name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animation-duration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사용해야 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animation-timing-function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transition-timing-function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속성과 동일함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ACA7FD-E04A-DD5A-230D-E54DEAD9A3D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F281BC-98C9-C765-2AC3-09EB2B34D50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F2BF63-3298-0815-D5E5-8931820C78B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808046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11346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키 프레임과 애니메이션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animation-literation-count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6610CF-80BF-0C85-748E-DC3DECC25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1519573"/>
            <a:ext cx="5410200" cy="25069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0872597-CC5B-F3B2-8E5B-30CAB2394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026553"/>
            <a:ext cx="5410200" cy="1074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38186-7571-9138-9D8D-5C127F9F8047}"/>
              </a:ext>
            </a:extLst>
          </p:cNvPr>
          <p:cNvSpPr txBox="1"/>
          <p:nvPr/>
        </p:nvSpPr>
        <p:spPr>
          <a:xfrm>
            <a:off x="2508319" y="5564444"/>
            <a:ext cx="71753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애니메이션을 특정 횟수만큼 반복하고 싶을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animation-iteration-count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animation-iteration-count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속성에는 숫자를 적용하며 적용한 숫자만큼 애니메이션 반복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애니메이션을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무한번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반복하고 싶을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infinite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7BC1FCD-30D3-FCF3-6116-CC88EFD1FEC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3075E6-C89B-5DC0-47E6-95F194EE9779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05B67-283E-7E76-E64C-1AB714A77D0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844438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11346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키 프레임과 애니메이션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animation-direction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F26640-58DA-C511-0126-19EAFC47D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85723"/>
            <a:ext cx="4953000" cy="304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CCF6E7F-1D2A-0D09-2FF4-09BA572DA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" y="5638051"/>
            <a:ext cx="4945380" cy="73914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95CE215-5111-28F9-6D2A-3BB23C289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2685723"/>
            <a:ext cx="211455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28FD7CC0-7CA4-89D6-E0B5-DB3BBC358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4341783"/>
            <a:ext cx="411480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B0D4649-196B-FDB9-BBC7-E52E252B2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558222"/>
              </p:ext>
            </p:extLst>
          </p:nvPr>
        </p:nvGraphicFramePr>
        <p:xfrm>
          <a:off x="1415480" y="1285580"/>
          <a:ext cx="9361040" cy="113530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7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3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animation-direction 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alternate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from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에서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to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 이동 후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to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에서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from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으로 이동을 반복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normal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계속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from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에서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to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 이동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4A45931-EDB4-5C17-071E-63A71C89679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C92CB94-0644-9C6C-0E2A-AB34461B8B4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28CF8F-F405-AA09-5277-3F809885AA2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131533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11346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키 프레임과 애니메이션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animation-play-state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D14038-71A6-88EB-6DAD-85CCA5151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220" y="1988840"/>
            <a:ext cx="5623560" cy="1973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1A3FD-C9C0-92AF-B95F-A16F988D3B2C}"/>
              </a:ext>
            </a:extLst>
          </p:cNvPr>
          <p:cNvSpPr txBox="1"/>
          <p:nvPr/>
        </p:nvSpPr>
        <p:spPr>
          <a:xfrm>
            <a:off x="3231273" y="4149080"/>
            <a:ext cx="57294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animation-play-state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애니메이션을 중지하고 재생할 때 사용함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animation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사용 방법 사례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상단 코드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사용하고 싶지 않은 속성은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none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7A3C25-E1AE-A6C9-58E9-E9005D7B1E4A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E82D96-34C4-E5C7-800B-51EC4FD8033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C95BC-EAD1-4EB8-8B13-9E70F506085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983885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113465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회전목마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body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 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F850F5-E57E-BE1A-A0C7-0B4B1CB37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300427"/>
            <a:ext cx="4896544" cy="19854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8D7A0E-5294-1530-9AEE-E7F37808D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3322430"/>
            <a:ext cx="4896544" cy="14823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95B427-731A-0349-73F1-E588AD7BB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869160"/>
            <a:ext cx="4896544" cy="14085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8730EE-C18A-D385-5E10-EC47CABF9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1300427"/>
            <a:ext cx="4896544" cy="1093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73C4F3-8F95-D38F-A235-884FD75879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2492896"/>
            <a:ext cx="4896544" cy="114029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0B6E35D-B55A-8B8F-675B-6C377717F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3789040"/>
            <a:ext cx="5413922" cy="248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D1BF01-A350-B72B-8CAD-0B36E3D250D9}"/>
              </a:ext>
            </a:extLst>
          </p:cNvPr>
          <p:cNvSpPr txBox="1"/>
          <p:nvPr/>
        </p:nvSpPr>
        <p:spPr>
          <a:xfrm>
            <a:off x="3287688" y="5431369"/>
            <a:ext cx="869180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 구성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간단한 소개 페이지와 회전 목마를 올려둘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div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만들고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id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속성값으로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canvas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입력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회전 목마의 열 개수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 만들기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#canvas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회전 목마 객체를 적당한 위치에 놓기 위해 만든 태그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/ #merry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회전 목마 객체를 의미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class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속성값으로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face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부여한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div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div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개씩 놓고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class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속성값으로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cell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을 입력</a:t>
            </a:r>
          </a:p>
        </p:txBody>
      </p:sp>
    </p:spTree>
    <p:extLst>
      <p:ext uri="{BB962C8B-B14F-4D97-AF65-F5344CB8AC3E}">
        <p14:creationId xmlns:p14="http://schemas.microsoft.com/office/powerpoint/2010/main" val="12412934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113465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회전목마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 사용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494412-A703-3AD2-D2F1-97F13113C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01" y="1268760"/>
            <a:ext cx="5040560" cy="4979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5C24B1-DDF7-33BB-86F0-09B9D2739FC2}"/>
              </a:ext>
            </a:extLst>
          </p:cNvPr>
          <p:cNvSpPr txBox="1"/>
          <p:nvPr/>
        </p:nvSpPr>
        <p:spPr>
          <a:xfrm>
            <a:off x="6240016" y="3281209"/>
            <a:ext cx="47387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모든 태그의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padding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초기화하고</a:t>
            </a:r>
            <a:br>
              <a:rPr lang="en-US" altLang="ko-KR" sz="1400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body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속성도 초기화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#canvas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#merry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스타일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이어서 회전 목마 내부의 열과 셀의 위치를 잡기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D67E78E-DDBA-EBDE-4A86-B0EBAE12193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BDE202-B363-A749-1330-FCE77703A29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F42CAC-3FEA-E4C0-5FD7-F901128D36B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004807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113465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회전목마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애니메이션 적용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95147E-9701-2CF8-808C-A57EC643B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88" y="1844370"/>
            <a:ext cx="5234940" cy="14249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6794A1-FD06-587E-7F8D-4F5140AD0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88" y="3269310"/>
            <a:ext cx="5234940" cy="107442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315E829-55B0-77B1-70D3-5821B5756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001" y="1844824"/>
            <a:ext cx="5328592" cy="4410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760D34-4C7A-DB24-55AE-019E6F1562FA}"/>
              </a:ext>
            </a:extLst>
          </p:cNvPr>
          <p:cNvSpPr txBox="1"/>
          <p:nvPr/>
        </p:nvSpPr>
        <p:spPr>
          <a:xfrm>
            <a:off x="754088" y="4725144"/>
            <a:ext cx="60019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#merry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선택자에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animation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애니메이션 이름은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rint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15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초 동안 무한 반복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rint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 프레임 생성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 프레임을 생성하여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15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초 동안 한 바퀴를 돌게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만듬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00B70EB-C01A-78E9-79F8-57726449138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4B40F9-FBF0-CA8C-D4B1-A6595FC11D2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3EA1C6-9A0C-0DCD-5DB6-B79048BCA1E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831033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90547D-5020-E06B-2621-162B3AB5D60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참고도서 및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부교제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EB902-FDD6-509A-7D5D-9960CF1274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22" y="1392863"/>
            <a:ext cx="2442210" cy="33299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5CF3D6-15B2-6CA6-5FCF-62612B5F8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5" y="1392863"/>
            <a:ext cx="2460546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모두의 HTML5 &amp; CSS3 - 예스24">
            <a:extLst>
              <a:ext uri="{FF2B5EF4-FFF2-40B4-BE49-F238E27FC236}">
                <a16:creationId xmlns:a16="http://schemas.microsoft.com/office/drawing/2014/main" id="{EF50F9B1-A765-A511-4603-E33073EA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372" y="1392863"/>
            <a:ext cx="2575307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8C38D5-53CA-FE7A-251A-C27E9558535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B2FBAC-7F23-7D3B-CE15-B5E701BA226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F284-18C9-838C-6F65-A0632628F07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8039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AAC9F2-8221-06CD-5538-DAB9AFB06486}"/>
              </a:ext>
            </a:extLst>
          </p:cNvPr>
          <p:cNvSpPr txBox="1"/>
          <p:nvPr/>
        </p:nvSpPr>
        <p:spPr>
          <a:xfrm>
            <a:off x="578840" y="1290967"/>
            <a:ext cx="330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translate </a:t>
            </a:r>
            <a:r>
              <a:rPr lang="ko-KR" altLang="en-US" b="1"/>
              <a:t>함수</a:t>
            </a:r>
            <a:endParaRPr lang="en-US" altLang="ko-KR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D353CF-67A0-2DA2-D701-D60D6D53C95B}"/>
              </a:ext>
            </a:extLst>
          </p:cNvPr>
          <p:cNvSpPr/>
          <p:nvPr/>
        </p:nvSpPr>
        <p:spPr>
          <a:xfrm>
            <a:off x="578840" y="1755207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지정한 방향으로 이동할 거리를 지정하면 해당 요소를 이동시킴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85B15D-E0B5-495A-0174-0F12D6D78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" y="2224000"/>
            <a:ext cx="3737724" cy="12631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40B750D-1F22-17B0-E7CB-BEC5B998AF5A}"/>
              </a:ext>
            </a:extLst>
          </p:cNvPr>
          <p:cNvSpPr/>
          <p:nvPr/>
        </p:nvSpPr>
        <p:spPr>
          <a:xfrm>
            <a:off x="6831434" y="1541045"/>
            <a:ext cx="47705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.movex:hover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translateX(50px)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.movey:hover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translateY(20px)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.movexy:hover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translate(10px, 20px)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=”origin”&gt;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=”movex”&gt;&lt;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=”images/bus.jpg”&gt;&lt;/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=”origin”&gt;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=”movey”&gt;&lt;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=”images/bus.jpg”&gt;&lt;/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=”origin”&gt;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=”movexy”&gt;&lt;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=”images/bus.jpg”&gt;&lt;/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5450FF-DE10-2DC3-F837-A3A1A6272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434" y="4622946"/>
            <a:ext cx="4764491" cy="1263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02BC77-8AE5-A3EC-811C-B9BDCC204999}"/>
              </a:ext>
            </a:extLst>
          </p:cNvPr>
          <p:cNvSpPr/>
          <p:nvPr/>
        </p:nvSpPr>
        <p:spPr>
          <a:xfrm>
            <a:off x="578839" y="3677459"/>
            <a:ext cx="5645791" cy="2272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transform:translate(tx, ty) </a:t>
            </a:r>
            <a:r>
              <a:rPr lang="en-US" altLang="ko-KR" sz="1200">
                <a:latin typeface="+mn-ea"/>
              </a:rPr>
              <a:t>- x</a:t>
            </a:r>
            <a:r>
              <a:rPr lang="ko-KR" altLang="en-US" sz="1200">
                <a:latin typeface="+mn-ea"/>
              </a:rPr>
              <a:t>축 방향으로 </a:t>
            </a:r>
            <a:r>
              <a:rPr lang="en-US" altLang="ko-KR" sz="1200">
                <a:latin typeface="+mn-ea"/>
              </a:rPr>
              <a:t>tx</a:t>
            </a:r>
            <a:r>
              <a:rPr lang="ko-KR" altLang="en-US" sz="1200">
                <a:latin typeface="+mn-ea"/>
              </a:rPr>
              <a:t>만큼</a:t>
            </a:r>
            <a:r>
              <a:rPr lang="en-US" altLang="ko-KR" sz="1200">
                <a:latin typeface="+mn-ea"/>
              </a:rPr>
              <a:t>, y</a:t>
            </a:r>
            <a:r>
              <a:rPr lang="ko-KR" altLang="en-US" sz="1200">
                <a:latin typeface="+mn-ea"/>
              </a:rPr>
              <a:t>축 방향으로 </a:t>
            </a:r>
            <a:r>
              <a:rPr lang="en-US" altLang="ko-KR" sz="1200">
                <a:latin typeface="+mn-ea"/>
              </a:rPr>
              <a:t>ty</a:t>
            </a:r>
            <a:r>
              <a:rPr lang="ko-KR" altLang="en-US" sz="1200">
                <a:latin typeface="+mn-ea"/>
              </a:rPr>
              <a:t>만큼 이동합니다</a:t>
            </a:r>
            <a:r>
              <a:rPr lang="en-US" altLang="ko-KR" sz="1200">
                <a:latin typeface="+mn-ea"/>
              </a:rPr>
              <a:t>. tx</a:t>
            </a:r>
            <a:r>
              <a:rPr lang="ko-KR" altLang="en-US" sz="1200">
                <a:latin typeface="+mn-ea"/>
              </a:rPr>
              <a:t>와 </a:t>
            </a:r>
            <a:r>
              <a:rPr lang="en-US" altLang="ko-KR" sz="1200">
                <a:latin typeface="+mn-ea"/>
              </a:rPr>
              <a:t>ty </a:t>
            </a:r>
            <a:r>
              <a:rPr lang="ko-KR" altLang="en-US" sz="1200">
                <a:latin typeface="+mn-ea"/>
              </a:rPr>
              <a:t>두 가지 값을 사용하지만 </a:t>
            </a:r>
            <a:r>
              <a:rPr lang="en-US" altLang="ko-KR" sz="1200">
                <a:latin typeface="+mn-ea"/>
              </a:rPr>
              <a:t>ty </a:t>
            </a:r>
            <a:r>
              <a:rPr lang="ko-KR" altLang="en-US" sz="1200">
                <a:latin typeface="+mn-ea"/>
              </a:rPr>
              <a:t>값이 주어지지 않으면 </a:t>
            </a:r>
            <a:r>
              <a:rPr lang="en-US" altLang="ko-KR" sz="1200">
                <a:latin typeface="+mn-ea"/>
              </a:rPr>
              <a:t>0</a:t>
            </a:r>
            <a:r>
              <a:rPr lang="ko-KR" altLang="en-US" sz="1200">
                <a:latin typeface="+mn-ea"/>
              </a:rPr>
              <a:t>으로 간주합니다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transform:translate3d(tx, ty, tz) </a:t>
            </a:r>
            <a:r>
              <a:rPr lang="en-US" altLang="ko-KR" sz="1200">
                <a:latin typeface="+mn-ea"/>
              </a:rPr>
              <a:t>- x</a:t>
            </a:r>
            <a:r>
              <a:rPr lang="ko-KR" altLang="en-US" sz="1200">
                <a:latin typeface="+mn-ea"/>
              </a:rPr>
              <a:t>축 방향으로 </a:t>
            </a:r>
            <a:r>
              <a:rPr lang="en-US" altLang="ko-KR" sz="1200">
                <a:latin typeface="+mn-ea"/>
              </a:rPr>
              <a:t>tx</a:t>
            </a:r>
            <a:r>
              <a:rPr lang="ko-KR" altLang="en-US" sz="1200">
                <a:latin typeface="+mn-ea"/>
              </a:rPr>
              <a:t>만큼</a:t>
            </a:r>
            <a:r>
              <a:rPr lang="en-US" altLang="ko-KR" sz="1200">
                <a:latin typeface="+mn-ea"/>
              </a:rPr>
              <a:t>, y</a:t>
            </a:r>
            <a:r>
              <a:rPr lang="ko-KR" altLang="en-US" sz="1200">
                <a:latin typeface="+mn-ea"/>
              </a:rPr>
              <a:t>축 방향으로 </a:t>
            </a:r>
            <a:r>
              <a:rPr lang="en-US" altLang="ko-KR" sz="1200">
                <a:latin typeface="+mn-ea"/>
              </a:rPr>
              <a:t>ty</a:t>
            </a:r>
            <a:r>
              <a:rPr lang="ko-KR" altLang="en-US" sz="1200">
                <a:latin typeface="+mn-ea"/>
              </a:rPr>
              <a:t>만큼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그리고 </a:t>
            </a:r>
            <a:r>
              <a:rPr lang="en-US" altLang="ko-KR" sz="1200">
                <a:latin typeface="+mn-ea"/>
              </a:rPr>
              <a:t>z</a:t>
            </a:r>
            <a:r>
              <a:rPr lang="ko-KR" altLang="en-US" sz="1200">
                <a:latin typeface="+mn-ea"/>
              </a:rPr>
              <a:t>축 방향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앞뒤</a:t>
            </a:r>
            <a:r>
              <a:rPr lang="en-US" altLang="ko-KR" sz="1200">
                <a:latin typeface="+mn-ea"/>
              </a:rPr>
              <a:t>)</a:t>
            </a:r>
            <a:r>
              <a:rPr lang="ko-KR" altLang="en-US" sz="1200">
                <a:latin typeface="+mn-ea"/>
              </a:rPr>
              <a:t>으로 </a:t>
            </a:r>
            <a:r>
              <a:rPr lang="en-US" altLang="ko-KR" sz="1200">
                <a:latin typeface="+mn-ea"/>
              </a:rPr>
              <a:t>tz</a:t>
            </a:r>
            <a:r>
              <a:rPr lang="ko-KR" altLang="en-US" sz="1200">
                <a:latin typeface="+mn-ea"/>
              </a:rPr>
              <a:t>만큼 이동합니다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transform:translateX(tx) </a:t>
            </a:r>
            <a:r>
              <a:rPr lang="en-US" altLang="ko-KR" sz="1200">
                <a:latin typeface="+mn-ea"/>
              </a:rPr>
              <a:t>- x</a:t>
            </a:r>
            <a:r>
              <a:rPr lang="ko-KR" altLang="en-US" sz="1200">
                <a:latin typeface="+mn-ea"/>
              </a:rPr>
              <a:t>축 방향으로 </a:t>
            </a:r>
            <a:r>
              <a:rPr lang="en-US" altLang="ko-KR" sz="1200">
                <a:latin typeface="+mn-ea"/>
              </a:rPr>
              <a:t>tx</a:t>
            </a:r>
            <a:r>
              <a:rPr lang="ko-KR" altLang="en-US" sz="1200">
                <a:latin typeface="+mn-ea"/>
              </a:rPr>
              <a:t>만큼 이동합니다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transform:translateY(ty) </a:t>
            </a:r>
            <a:r>
              <a:rPr lang="en-US" altLang="ko-KR" sz="1200">
                <a:latin typeface="+mn-ea"/>
              </a:rPr>
              <a:t>- y</a:t>
            </a:r>
            <a:r>
              <a:rPr lang="ko-KR" altLang="en-US" sz="1200">
                <a:latin typeface="+mn-ea"/>
              </a:rPr>
              <a:t>축 방향으로 </a:t>
            </a:r>
            <a:r>
              <a:rPr lang="en-US" altLang="ko-KR" sz="1200">
                <a:latin typeface="+mn-ea"/>
              </a:rPr>
              <a:t>ty</a:t>
            </a:r>
            <a:r>
              <a:rPr lang="ko-KR" altLang="en-US" sz="1200">
                <a:latin typeface="+mn-ea"/>
              </a:rPr>
              <a:t>만큼 이동합니다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transform:translateZ(tz) </a:t>
            </a:r>
            <a:r>
              <a:rPr lang="en-US" altLang="ko-KR" sz="1200">
                <a:latin typeface="+mn-ea"/>
              </a:rPr>
              <a:t>- z</a:t>
            </a:r>
            <a:r>
              <a:rPr lang="ko-KR" altLang="en-US" sz="1200">
                <a:latin typeface="+mn-ea"/>
              </a:rPr>
              <a:t>축 방향으로 </a:t>
            </a:r>
            <a:r>
              <a:rPr lang="en-US" altLang="ko-KR" sz="1200">
                <a:latin typeface="+mn-ea"/>
              </a:rPr>
              <a:t>tz</a:t>
            </a:r>
            <a:r>
              <a:rPr lang="ko-KR" altLang="en-US" sz="1200">
                <a:latin typeface="+mn-ea"/>
              </a:rPr>
              <a:t>만큼 이동합니다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FD86547-8197-30A0-DD3F-A29A42D0CC7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E87ACE-988E-5306-3F95-C07B4004FA9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1BEC55-1ACF-BAF8-EB42-BC51C7D88E0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670017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B61468-4496-E71A-6A19-8DFB927D8F3D}"/>
              </a:ext>
            </a:extLst>
          </p:cNvPr>
          <p:cNvSpPr txBox="1"/>
          <p:nvPr/>
        </p:nvSpPr>
        <p:spPr>
          <a:xfrm>
            <a:off x="578840" y="1290967"/>
            <a:ext cx="330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scale </a:t>
            </a:r>
            <a:r>
              <a:rPr lang="ko-KR" altLang="en-US" b="1"/>
              <a:t>함수</a:t>
            </a:r>
            <a:endParaRPr lang="en-US" altLang="ko-KR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EF89BE-1F91-4F97-2071-21A37E049336}"/>
              </a:ext>
            </a:extLst>
          </p:cNvPr>
          <p:cNvSpPr/>
          <p:nvPr/>
        </p:nvSpPr>
        <p:spPr>
          <a:xfrm>
            <a:off x="578840" y="1755207"/>
            <a:ext cx="6096000" cy="37388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지정한 크기만큼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요소를 확대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축소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D9A85B-43A7-3DD3-8BD0-3B4CAD52F3F6}"/>
              </a:ext>
            </a:extLst>
          </p:cNvPr>
          <p:cNvSpPr/>
          <p:nvPr/>
        </p:nvSpPr>
        <p:spPr>
          <a:xfrm>
            <a:off x="6386818" y="1373265"/>
            <a:ext cx="47705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.scalex:hover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scaleX(1.2)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.scaley:hover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scaleY(1.5)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.scale:hover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scale(0.7)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=”origin”&gt;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=”scalex”&gt;&lt;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=”images/fruit.jpg”&gt;&lt;/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=”origin”&gt;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=”scaley”&gt;&lt;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=”images/fruit.jpg”&gt;&lt;/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=”origin”&gt;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=”scale”&gt;&lt;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=”images/fruit.jpg”&gt; 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45A151-9C47-09DA-98BA-8D8980EE2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29" y="2170705"/>
            <a:ext cx="3939157" cy="14523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F0928C-39B1-1C8F-1D33-84ABE2FB5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801" y="4435266"/>
            <a:ext cx="3530148" cy="15096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77FC603-ADF0-F941-AE64-AD942BC8EBB0}"/>
              </a:ext>
            </a:extLst>
          </p:cNvPr>
          <p:cNvSpPr/>
          <p:nvPr/>
        </p:nvSpPr>
        <p:spPr>
          <a:xfrm>
            <a:off x="509630" y="3750651"/>
            <a:ext cx="55304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transform:scale(sx, sy) </a:t>
            </a:r>
            <a:r>
              <a:rPr lang="en-US" altLang="ko-KR" sz="1200">
                <a:latin typeface="+mn-ea"/>
              </a:rPr>
              <a:t>- x</a:t>
            </a:r>
            <a:r>
              <a:rPr lang="ko-KR" altLang="en-US" sz="1200">
                <a:latin typeface="+mn-ea"/>
              </a:rPr>
              <a:t>축 방향으로 </a:t>
            </a:r>
            <a:r>
              <a:rPr lang="en-US" altLang="ko-KR" sz="1200">
                <a:latin typeface="+mn-ea"/>
              </a:rPr>
              <a:t>sx</a:t>
            </a:r>
            <a:r>
              <a:rPr lang="ko-KR" altLang="en-US" sz="1200">
                <a:latin typeface="+mn-ea"/>
              </a:rPr>
              <a:t>만큼</a:t>
            </a:r>
            <a:r>
              <a:rPr lang="en-US" altLang="ko-KR" sz="1200">
                <a:latin typeface="+mn-ea"/>
              </a:rPr>
              <a:t>, y</a:t>
            </a:r>
            <a:r>
              <a:rPr lang="ko-KR" altLang="en-US" sz="1200">
                <a:latin typeface="+mn-ea"/>
              </a:rPr>
              <a:t>축 방향으로 </a:t>
            </a:r>
            <a:r>
              <a:rPr lang="en-US" altLang="ko-KR" sz="1200">
                <a:latin typeface="+mn-ea"/>
              </a:rPr>
              <a:t>sy</a:t>
            </a:r>
            <a:r>
              <a:rPr lang="ko-KR" altLang="en-US" sz="1200">
                <a:latin typeface="+mn-ea"/>
              </a:rPr>
              <a:t>만큼 확대합니다</a:t>
            </a:r>
            <a:r>
              <a:rPr lang="en-US" altLang="ko-KR" sz="1200">
                <a:latin typeface="+mn-ea"/>
              </a:rPr>
              <a:t>. sy </a:t>
            </a:r>
            <a:r>
              <a:rPr lang="ko-KR" altLang="en-US" sz="1200">
                <a:latin typeface="+mn-ea"/>
              </a:rPr>
              <a:t>값이 주어지지 않는다면 </a:t>
            </a:r>
            <a:r>
              <a:rPr lang="en-US" altLang="ko-KR" sz="1200">
                <a:latin typeface="+mn-ea"/>
              </a:rPr>
              <a:t>sx </a:t>
            </a:r>
            <a:r>
              <a:rPr lang="ko-KR" altLang="en-US" sz="1200">
                <a:latin typeface="+mn-ea"/>
              </a:rPr>
              <a:t>값과 같다고 간주합니다</a:t>
            </a:r>
            <a:r>
              <a:rPr lang="en-US" altLang="ko-KR" sz="1200">
                <a:latin typeface="+mn-ea"/>
              </a:rPr>
              <a:t>. </a:t>
            </a:r>
            <a:r>
              <a:rPr lang="ko-KR" altLang="en-US" sz="1200">
                <a:latin typeface="+mn-ea"/>
              </a:rPr>
              <a:t>예를 들어 </a:t>
            </a:r>
            <a:r>
              <a:rPr lang="en-US" altLang="ko-KR" sz="1200">
                <a:latin typeface="+mn-ea"/>
              </a:rPr>
              <a:t>scale(2.0)</a:t>
            </a:r>
            <a:r>
              <a:rPr lang="ko-KR" altLang="en-US" sz="1200">
                <a:latin typeface="+mn-ea"/>
              </a:rPr>
              <a:t>는 </a:t>
            </a:r>
            <a:r>
              <a:rPr lang="en-US" altLang="ko-KR" sz="1200">
                <a:latin typeface="+mn-ea"/>
              </a:rPr>
              <a:t>scale(2,2)</a:t>
            </a:r>
            <a:r>
              <a:rPr lang="ko-KR" altLang="en-US" sz="1200">
                <a:latin typeface="+mn-ea"/>
              </a:rPr>
              <a:t>와 같은 함수이며 요소를 두 배로 확대합니다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transform:scale3d(sx, sy, sz) </a:t>
            </a:r>
            <a:r>
              <a:rPr lang="en-US" altLang="ko-KR" sz="1200">
                <a:latin typeface="+mn-ea"/>
              </a:rPr>
              <a:t>- x</a:t>
            </a:r>
            <a:r>
              <a:rPr lang="ko-KR" altLang="en-US" sz="1200">
                <a:latin typeface="+mn-ea"/>
              </a:rPr>
              <a:t>축 방향으로 </a:t>
            </a:r>
            <a:r>
              <a:rPr lang="en-US" altLang="ko-KR" sz="1200">
                <a:latin typeface="+mn-ea"/>
              </a:rPr>
              <a:t>sx</a:t>
            </a:r>
            <a:r>
              <a:rPr lang="ko-KR" altLang="en-US" sz="1200">
                <a:latin typeface="+mn-ea"/>
              </a:rPr>
              <a:t>만큼</a:t>
            </a:r>
            <a:r>
              <a:rPr lang="en-US" altLang="ko-KR" sz="1200">
                <a:latin typeface="+mn-ea"/>
              </a:rPr>
              <a:t>, y</a:t>
            </a:r>
            <a:r>
              <a:rPr lang="ko-KR" altLang="en-US" sz="1200">
                <a:latin typeface="+mn-ea"/>
              </a:rPr>
              <a:t>축 방향으로 </a:t>
            </a:r>
            <a:r>
              <a:rPr lang="en-US" altLang="ko-KR" sz="1200">
                <a:latin typeface="+mn-ea"/>
              </a:rPr>
              <a:t>sy</a:t>
            </a:r>
            <a:r>
              <a:rPr lang="ko-KR" altLang="en-US" sz="1200">
                <a:latin typeface="+mn-ea"/>
              </a:rPr>
              <a:t>만큼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그리고 </a:t>
            </a:r>
            <a:r>
              <a:rPr lang="en-US" altLang="ko-KR" sz="1200">
                <a:latin typeface="+mn-ea"/>
              </a:rPr>
              <a:t>z</a:t>
            </a:r>
            <a:r>
              <a:rPr lang="ko-KR" altLang="en-US" sz="1200">
                <a:latin typeface="+mn-ea"/>
              </a:rPr>
              <a:t>축 방향으로 </a:t>
            </a:r>
            <a:r>
              <a:rPr lang="en-US" altLang="ko-KR" sz="1200">
                <a:latin typeface="+mn-ea"/>
              </a:rPr>
              <a:t>sz</a:t>
            </a:r>
            <a:r>
              <a:rPr lang="ko-KR" altLang="en-US" sz="1200">
                <a:latin typeface="+mn-ea"/>
              </a:rPr>
              <a:t>만큼 확대합니다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transform:scaleX(sx) </a:t>
            </a:r>
            <a:r>
              <a:rPr lang="en-US" altLang="ko-KR" sz="1200">
                <a:latin typeface="+mn-ea"/>
              </a:rPr>
              <a:t>- x</a:t>
            </a:r>
            <a:r>
              <a:rPr lang="ko-KR" altLang="en-US" sz="1200">
                <a:latin typeface="+mn-ea"/>
              </a:rPr>
              <a:t>축 방향으로 </a:t>
            </a:r>
            <a:r>
              <a:rPr lang="en-US" altLang="ko-KR" sz="1200">
                <a:latin typeface="+mn-ea"/>
              </a:rPr>
              <a:t>sx</a:t>
            </a:r>
            <a:r>
              <a:rPr lang="ko-KR" altLang="en-US" sz="1200">
                <a:latin typeface="+mn-ea"/>
              </a:rPr>
              <a:t>만큼 확대합니다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transform:scaleY(sy) </a:t>
            </a:r>
            <a:r>
              <a:rPr lang="en-US" altLang="ko-KR" sz="1200">
                <a:latin typeface="+mn-ea"/>
              </a:rPr>
              <a:t>- y</a:t>
            </a:r>
            <a:r>
              <a:rPr lang="ko-KR" altLang="en-US" sz="1200">
                <a:latin typeface="+mn-ea"/>
              </a:rPr>
              <a:t>축 방향으로 </a:t>
            </a:r>
            <a:r>
              <a:rPr lang="en-US" altLang="ko-KR" sz="1200">
                <a:latin typeface="+mn-ea"/>
              </a:rPr>
              <a:t>sy</a:t>
            </a:r>
            <a:r>
              <a:rPr lang="ko-KR" altLang="en-US" sz="1200">
                <a:latin typeface="+mn-ea"/>
              </a:rPr>
              <a:t>만큼 확대합니다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transform:scaleZ(sz) </a:t>
            </a:r>
            <a:r>
              <a:rPr lang="en-US" altLang="ko-KR" sz="1200">
                <a:latin typeface="+mn-ea"/>
              </a:rPr>
              <a:t>-z</a:t>
            </a:r>
            <a:r>
              <a:rPr lang="ko-KR" altLang="en-US" sz="1200">
                <a:latin typeface="+mn-ea"/>
              </a:rPr>
              <a:t>축 방향으로 </a:t>
            </a:r>
            <a:r>
              <a:rPr lang="en-US" altLang="ko-KR" sz="1200">
                <a:latin typeface="+mn-ea"/>
              </a:rPr>
              <a:t>sz</a:t>
            </a:r>
            <a:r>
              <a:rPr lang="ko-KR" altLang="en-US" sz="1200">
                <a:latin typeface="+mn-ea"/>
              </a:rPr>
              <a:t>만큼 확대합니다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9C4151-4070-4188-0567-AD160461AD5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1D65C7-DE27-0CB0-A026-23956C09D6D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101FC0-2335-51F0-4185-D52708DC7CC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152286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17762F-491C-1311-A657-627EEC9EA1DF}"/>
              </a:ext>
            </a:extLst>
          </p:cNvPr>
          <p:cNvSpPr txBox="1"/>
          <p:nvPr/>
        </p:nvSpPr>
        <p:spPr>
          <a:xfrm>
            <a:off x="578840" y="1290967"/>
            <a:ext cx="330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rotate </a:t>
            </a:r>
            <a:r>
              <a:rPr lang="ko-KR" altLang="en-US" b="1"/>
              <a:t>함수</a:t>
            </a:r>
            <a:endParaRPr lang="en-US" altLang="ko-KR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6867A6-D773-09F2-F04C-E5E9CF026B43}"/>
              </a:ext>
            </a:extLst>
          </p:cNvPr>
          <p:cNvSpPr/>
          <p:nvPr/>
        </p:nvSpPr>
        <p:spPr>
          <a:xfrm>
            <a:off x="578840" y="1755207"/>
            <a:ext cx="56709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각도만큼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웹 요소를 시계 방향이나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시계 반대 방향으로 회전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일반 각도</a:t>
            </a:r>
            <a:r>
              <a:rPr lang="en-US" altLang="ko-KR" sz="1400">
                <a:latin typeface="+mn-ea"/>
              </a:rPr>
              <a:t>(degree)</a:t>
            </a:r>
            <a:r>
              <a:rPr lang="ko-KR" altLang="en-US" sz="1400">
                <a:latin typeface="+mn-ea"/>
              </a:rPr>
              <a:t>나 래디안</a:t>
            </a:r>
            <a:r>
              <a:rPr lang="en-US" altLang="ko-KR" sz="1400">
                <a:latin typeface="+mn-ea"/>
              </a:rPr>
              <a:t>(radian) </a:t>
            </a:r>
            <a:r>
              <a:rPr lang="ko-KR" altLang="en-US" sz="1400">
                <a:latin typeface="+mn-ea"/>
              </a:rPr>
              <a:t>값 사용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래디안</a:t>
            </a:r>
            <a:r>
              <a:rPr lang="en-US" altLang="ko-KR" sz="1400">
                <a:latin typeface="+mn-ea"/>
              </a:rPr>
              <a:t>=1/180°)</a:t>
            </a:r>
            <a:endParaRPr lang="ko-KR" altLang="en-US" sz="140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CC2290-5997-98E7-9885-29B09A1D9595}"/>
              </a:ext>
            </a:extLst>
          </p:cNvPr>
          <p:cNvSpPr/>
          <p:nvPr/>
        </p:nvSpPr>
        <p:spPr>
          <a:xfrm>
            <a:off x="6837598" y="1755207"/>
            <a:ext cx="477054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.rotate1:hover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rotate(20deg)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.rotate2:hover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rotate(-40deg)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=”origin”&gt;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=”rotate1”&gt;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=”images/fruit.jpg”&gt;&lt;/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=”origin”&gt;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=”rotate2”&gt;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=”images/fruit.jpg”&gt;&lt;/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E75ACB-494A-EC11-4EFE-2EFB35076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721" y="4227092"/>
            <a:ext cx="3221895" cy="14559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7D17D0-7247-7CB7-F569-4CC2969AF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66" y="2878297"/>
            <a:ext cx="4048125" cy="46672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007A304-4193-0E39-3FE9-99E807F051A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47FDDC-68F7-28A7-7610-A7CCB525A52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6F4A86-D383-49ED-D3C7-293DE791B82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075256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4D7DD6-DB2A-3EE1-EA6B-7BFCB3469CA0}"/>
              </a:ext>
            </a:extLst>
          </p:cNvPr>
          <p:cNvSpPr txBox="1"/>
          <p:nvPr/>
        </p:nvSpPr>
        <p:spPr>
          <a:xfrm>
            <a:off x="578840" y="1290967"/>
            <a:ext cx="330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rotate </a:t>
            </a:r>
            <a:r>
              <a:rPr lang="ko-KR" altLang="en-US" b="1"/>
              <a:t>함수</a:t>
            </a:r>
            <a:endParaRPr lang="en-US" altLang="ko-KR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C91575-905B-79E0-5BCC-D9466DBA9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53" y="5167294"/>
            <a:ext cx="3915032" cy="13142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F61BBE6-1563-32C5-D8F6-4BB82E76F4B9}"/>
              </a:ext>
            </a:extLst>
          </p:cNvPr>
          <p:cNvSpPr/>
          <p:nvPr/>
        </p:nvSpPr>
        <p:spPr>
          <a:xfrm>
            <a:off x="6397335" y="1937110"/>
            <a:ext cx="569958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.origin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perspective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200px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.rotatex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rotateX(45deg)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.rotatey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rotateY (45deg)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.rotatez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rotateZ(45deg)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.rotatexyz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rotate3d(2.5, 1.2, -1.5, 45deg)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=”origin”&gt;&lt;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=”rotatex”&gt;&lt;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=”images/fruit.jpg”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=”origin”&gt;&lt;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=”rotatey”&gt;&lt;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=”images/fruit.jpg”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=”origin”&gt;&lt;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=”rotatez”&gt;&lt;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=”images/fruit.jpg”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=”origin”&gt;&lt;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=”rotatexyz”&gt;&lt;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=”images/fruit.jpg”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6" name="Picture 2" descr="https://codropspz-tympanus.netdna-ssl.com/codrops/wp-content/uploads/2014/12/rotate3d.png">
            <a:extLst>
              <a:ext uri="{FF2B5EF4-FFF2-40B4-BE49-F238E27FC236}">
                <a16:creationId xmlns:a16="http://schemas.microsoft.com/office/drawing/2014/main" id="{10997EF7-5ADB-F54A-BA7C-A4BC97A41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37" y="1475633"/>
            <a:ext cx="4956065" cy="35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F324DC-F299-1B0D-D048-87B19D4E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791" y="5274193"/>
            <a:ext cx="4337068" cy="1485917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81A650-78F2-D1CD-2EE5-87AF24C988A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378AF5-A33E-0513-4286-237DB1576E4D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2CD21-14DA-6967-73B0-043E5ED69CD5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188149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271BF-47EA-059D-7E20-B7094361FCE3}"/>
              </a:ext>
            </a:extLst>
          </p:cNvPr>
          <p:cNvSpPr txBox="1"/>
          <p:nvPr/>
        </p:nvSpPr>
        <p:spPr>
          <a:xfrm>
            <a:off x="578840" y="1290967"/>
            <a:ext cx="330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skew </a:t>
            </a:r>
            <a:r>
              <a:rPr lang="ko-KR" altLang="en-US" b="1"/>
              <a:t>함수</a:t>
            </a:r>
            <a:endParaRPr lang="en-US" altLang="ko-KR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8947F4-F883-6021-0D8B-2FC0FB21A211}"/>
              </a:ext>
            </a:extLst>
          </p:cNvPr>
          <p:cNvSpPr/>
          <p:nvPr/>
        </p:nvSpPr>
        <p:spPr>
          <a:xfrm>
            <a:off x="578840" y="1680824"/>
            <a:ext cx="567095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요소를 지정한 각도만큼 비틀어 왜곡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CC9DB8-C769-FA83-A7B0-268B67D3BACC}"/>
              </a:ext>
            </a:extLst>
          </p:cNvPr>
          <p:cNvSpPr/>
          <p:nvPr/>
        </p:nvSpPr>
        <p:spPr>
          <a:xfrm>
            <a:off x="6397335" y="1937110"/>
            <a:ext cx="569958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.skewx1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skewX(30deg)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.skewx2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transform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skewX(-30deg)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=”origin”&gt;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=”skewx1”&gt;&lt;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=”images/rose.jpg”&gt;&lt;/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=”origin”&gt;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=”skewx2”&gt;&lt;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=”images/rose.jpg”&gt;&lt;/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3BA472-5D8B-19C7-DA3B-44E7755F7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" y="2196338"/>
            <a:ext cx="3081424" cy="8452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8084F06-AC5E-89DE-4C2D-AF11E35B6671}"/>
              </a:ext>
            </a:extLst>
          </p:cNvPr>
          <p:cNvSpPr/>
          <p:nvPr/>
        </p:nvSpPr>
        <p:spPr>
          <a:xfrm>
            <a:off x="506135" y="3266988"/>
            <a:ext cx="561782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+mn-ea"/>
              </a:rPr>
              <a:t>transform:skewX(ax)</a:t>
            </a:r>
            <a:r>
              <a:rPr lang="en-US" altLang="ko-KR" sz="1400">
                <a:latin typeface="+mn-ea"/>
              </a:rPr>
              <a:t> – x</a:t>
            </a:r>
            <a:r>
              <a:rPr lang="ko-KR" altLang="en-US" sz="1400">
                <a:latin typeface="+mn-ea"/>
              </a:rPr>
              <a:t>축을 따라 당깁니다</a:t>
            </a:r>
            <a:r>
              <a:rPr lang="en-US" altLang="ko-KR" sz="140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+mn-ea"/>
              </a:rPr>
              <a:t>transform:skewY(ay) </a:t>
            </a:r>
            <a:r>
              <a:rPr lang="en-US" altLang="ko-KR" sz="1400">
                <a:latin typeface="+mn-ea"/>
              </a:rPr>
              <a:t>– y</a:t>
            </a:r>
            <a:r>
              <a:rPr lang="ko-KR" altLang="en-US" sz="1400">
                <a:latin typeface="+mn-ea"/>
              </a:rPr>
              <a:t>축을 따라 당깁니다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+mn-ea"/>
              </a:rPr>
              <a:t>transform:skew(ax, ay) </a:t>
            </a:r>
            <a:r>
              <a:rPr lang="en-US" altLang="ko-KR" sz="1400">
                <a:latin typeface="+mn-ea"/>
              </a:rPr>
              <a:t>- </a:t>
            </a:r>
            <a:r>
              <a:rPr lang="ko-KR" altLang="en-US" sz="1400">
                <a:latin typeface="+mn-ea"/>
              </a:rPr>
              <a:t>첫 번째 각도는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축을 따라 당기는 각도이고 두 번째 각도는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축을 따라 당기는각도입니다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두 번째 값이 주어지지 않으면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축에 대한 각도를 </a:t>
            </a:r>
            <a:r>
              <a:rPr lang="en-US" altLang="ko-KR" sz="1400">
                <a:latin typeface="+mn-ea"/>
              </a:rPr>
              <a:t>0</a:t>
            </a:r>
            <a:r>
              <a:rPr lang="ko-KR" altLang="en-US" sz="1400">
                <a:latin typeface="+mn-ea"/>
              </a:rPr>
              <a:t>으로 간주합습니다</a:t>
            </a:r>
            <a:r>
              <a:rPr lang="en-US" altLang="ko-KR" sz="1400">
                <a:latin typeface="+mn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D77090-183B-9AF7-A2F4-4A04D9493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829" y="4154755"/>
            <a:ext cx="3821287" cy="174792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D77F2B2-0415-0305-046A-382F207E6024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A042A1-EEE7-8AA2-B111-44BD397A7D3D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DFD49D-BB7F-9DBF-1B7C-E6D71D7247B3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031254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4121</Words>
  <Application>Microsoft Office PowerPoint</Application>
  <PresentationFormat>와이드스크린</PresentationFormat>
  <Paragraphs>623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D2Coding</vt:lpstr>
      <vt:lpstr>KoPubWorld돋움체 Bold</vt:lpstr>
      <vt:lpstr>TDc_SSiMyungJo_120_OTF</vt:lpstr>
      <vt:lpstr>나눔고딕</vt:lpstr>
      <vt:lpstr>맑은 고딕</vt:lpstr>
      <vt:lpstr>Arial</vt:lpstr>
      <vt:lpstr>Office 테마</vt:lpstr>
      <vt:lpstr>PowerPoint 프레젠테이션</vt:lpstr>
      <vt:lpstr>01[HTML+CSS+ JAVASCRIPT] 변형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02[HTML+CSS+ JAVASCRIPT] 트랜지션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03[HTML+CSS+ JAVASCRIPT] 에니메이션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18</cp:revision>
  <dcterms:created xsi:type="dcterms:W3CDTF">2023-02-26T07:55:58Z</dcterms:created>
  <dcterms:modified xsi:type="dcterms:W3CDTF">2023-05-13T07:27:59Z</dcterms:modified>
</cp:coreProperties>
</file>